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media/image28.png" ContentType="image/png"/>
  <Override PartName="/ppt/media/image100.png" ContentType="image/png"/>
  <Override PartName="/ppt/media/image199.jpeg" ContentType="image/jpeg"/>
  <Override PartName="/ppt/media/image1.jpeg" ContentType="image/jpeg"/>
  <Override PartName="/ppt/media/image59.png" ContentType="image/png"/>
  <Override PartName="/ppt/media/image131.png" ContentType="image/png"/>
  <Override PartName="/ppt/media/image17.jpeg" ContentType="image/jpeg"/>
  <Override PartName="/ppt/media/image3.png" ContentType="image/png"/>
  <Override PartName="/ppt/media/image74.png" ContentType="image/png"/>
  <Override PartName="/ppt/media/image8.png" ContentType="image/png"/>
  <Override PartName="/ppt/media/image2.jpeg" ContentType="image/jpeg"/>
  <Override PartName="/ppt/media/image110.png" ContentType="image/png"/>
  <Override PartName="/ppt/media/image38.png" ContentType="image/png"/>
  <Override PartName="/ppt/media/image4.jpeg" ContentType="image/jpeg"/>
  <Override PartName="/ppt/media/image73.png" ContentType="image/png"/>
  <Override PartName="/ppt/media/image7.png" ContentType="image/png"/>
  <Override PartName="/ppt/media/image5.jpeg" ContentType="image/jpeg"/>
  <Override PartName="/ppt/media/image72.png" ContentType="image/png"/>
  <Override PartName="/ppt/media/image6.png" ContentType="image/png"/>
  <Override PartName="/ppt/media/image34.jpeg" ContentType="image/jpeg"/>
  <Override PartName="/ppt/media/image9.png" ContentType="image/png"/>
  <Override PartName="/ppt/media/image10.jpeg" ContentType="image/jpeg"/>
  <Override PartName="/ppt/media/image56.png" ContentType="image/png"/>
  <Override PartName="/ppt/media/image11.jpeg" ContentType="image/jpeg"/>
  <Override PartName="/ppt/media/image12.jpeg" ContentType="image/jpeg"/>
  <Override PartName="/ppt/media/image86.png" ContentType="image/png"/>
  <Override PartName="/ppt/media/image13.jpeg" ContentType="image/jpeg"/>
  <Override PartName="/ppt/media/image19.png" ContentType="image/png"/>
  <Override PartName="/ppt/media/image96.png" ContentType="image/png"/>
  <Override PartName="/ppt/media/image14.jpeg" ContentType="image/jpeg"/>
  <Override PartName="/ppt/media/image101.png" ContentType="image/png"/>
  <Override PartName="/ppt/media/image81.jpeg" ContentType="image/jpeg"/>
  <Override PartName="/ppt/media/image29.png" ContentType="image/png"/>
  <Override PartName="/ppt/media/image104.jpeg" ContentType="image/jpeg"/>
  <Override PartName="/ppt/media/image15.jpeg" ContentType="image/jpeg"/>
  <Override PartName="/ppt/media/image111.png" ContentType="image/png"/>
  <Override PartName="/ppt/media/image82.jpeg" ContentType="image/jpeg"/>
  <Override PartName="/ppt/media/image39.png" ContentType="image/png"/>
  <Override PartName="/ppt/media/image191.png" ContentType="image/png"/>
  <Override PartName="/ppt/media/image16.gif" ContentType="image/gif"/>
  <Override PartName="/ppt/media/image62.png" ContentType="image/png"/>
  <Override PartName="/ppt/media/image18.png" ContentType="image/png"/>
  <Override PartName="/ppt/media/image241.jpeg" ContentType="image/jpeg"/>
  <Override PartName="/ppt/media/image20.png" ContentType="image/png"/>
  <Override PartName="/ppt/media/image21.png" ContentType="image/png"/>
  <Override PartName="/ppt/media/image58.jpeg" ContentType="image/jpeg"/>
  <Override PartName="/ppt/media/image22.png" ContentType="image/png"/>
  <Override PartName="/ppt/media/image23.png" ContentType="image/png"/>
  <Override PartName="/ppt/media/image24.jpeg" ContentType="image/jpeg"/>
  <Override PartName="/ppt/media/image25.jpeg" ContentType="image/jpeg"/>
  <Override PartName="/ppt/media/image226.jpeg" ContentType="image/jpeg"/>
  <Override PartName="/ppt/media/image27.png" ContentType="image/png"/>
  <Override PartName="/ppt/media/image26.png" ContentType="image/png"/>
  <Override PartName="/ppt/media/image242.jpeg" ContentType="image/jpeg"/>
  <Override PartName="/ppt/media/image30.png" ContentType="image/png"/>
  <Override PartName="/ppt/media/image149.png" ContentType="image/png"/>
  <Override PartName="/ppt/media/image41.jpeg" ContentType="image/jpeg"/>
  <Override PartName="/ppt/media/image31.png" ContentType="image/png"/>
  <Override PartName="/ppt/media/image32.png" ContentType="image/png"/>
  <Override PartName="/ppt/media/image33.png" ContentType="image/png"/>
  <Override PartName="/ppt/media/image48.jpeg" ContentType="image/jpeg"/>
  <Override PartName="/ppt/media/image35.png" ContentType="image/png"/>
  <Override PartName="/ppt/media/image36.png" ContentType="image/png"/>
  <Override PartName="/ppt/media/image37.png" ContentType="image/png"/>
  <Override PartName="/ppt/media/image40.png" ContentType="image/png"/>
  <Override PartName="/ppt/media/image243.jpeg" ContentType="image/jpeg"/>
  <Override PartName="/ppt/media/image42.png" ContentType="image/png"/>
  <Override PartName="/ppt/media/image50.png" ContentType="image/png"/>
  <Override PartName="/ppt/media/image43.jpeg" ContentType="image/jpeg"/>
  <Override PartName="/ppt/media/image169.png" ContentType="image/png"/>
  <Override PartName="/ppt/media/image44.png" ContentType="image/png"/>
  <Override PartName="/ppt/media/image45.png" ContentType="image/png"/>
  <Override PartName="/ppt/media/image46.jpeg" ContentType="image/jpeg"/>
  <Override PartName="/ppt/media/image47.png" ContentType="image/png"/>
  <Override PartName="/ppt/media/image49.png" ContentType="image/png"/>
  <Override PartName="/ppt/media/image83.jpeg" ContentType="image/jpeg"/>
  <Override PartName="/ppt/media/image121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jpeg" ContentType="image/jpeg"/>
  <Override PartName="/ppt/media/image57.png" ContentType="image/png"/>
  <Override PartName="/ppt/media/image229.jpeg" ContentType="image/jpeg"/>
  <Override PartName="/ppt/media/image60.png" ContentType="image/png"/>
  <Override PartName="/ppt/media/image63.png" ContentType="image/png"/>
  <Override PartName="/ppt/media/image61.jpeg" ContentType="image/jpeg"/>
  <Override PartName="/ppt/media/image192.png" ContentType="image/png"/>
  <Override PartName="/ppt/media/image64.png" ContentType="image/png"/>
  <Override PartName="/ppt/media/image65.png" ContentType="image/png"/>
  <Override PartName="/ppt/media/image66.jpeg" ContentType="image/jpe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141.png" ContentType="image/png"/>
  <Override PartName="/ppt/media/image70.png" ContentType="image/png"/>
  <Override PartName="/ppt/media/image71.png" ContentType="image/png"/>
  <Override PartName="/ppt/media/image75.jpeg" ContentType="image/jpeg"/>
  <Override PartName="/ppt/media/image76.jpeg" ContentType="image/jpeg"/>
  <Override PartName="/ppt/media/image77.jpeg" ContentType="image/jpeg"/>
  <Override PartName="/ppt/media/image218.png" ContentType="image/png"/>
  <Override PartName="/ppt/media/image78.jpeg" ContentType="image/jpeg"/>
  <Override PartName="/ppt/media/image228.png" ContentType="image/png"/>
  <Override PartName="/ppt/media/image79.jpeg" ContentType="image/jpeg"/>
  <Override PartName="/ppt/media/image80.png" ContentType="image/png"/>
  <Override PartName="/ppt/media/image84.png" ContentType="image/png"/>
  <Override PartName="/ppt/media/image85.png" ContentType="image/png"/>
  <Override PartName="/ppt/media/image87.png" ContentType="image/png"/>
  <Override PartName="/ppt/media/image88.png" ContentType="image/png"/>
  <Override PartName="/ppt/media/image160.png" ContentType="image/png"/>
  <Override PartName="/ppt/media/image89.png" ContentType="image/png"/>
  <Override PartName="/ppt/media/image161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7.png" ContentType="image/png"/>
  <Override PartName="/ppt/media/image98.png" ContentType="image/png"/>
  <Override PartName="/ppt/media/image170.png" ContentType="image/png"/>
  <Override PartName="/ppt/media/image99.png" ContentType="image/png"/>
  <Override PartName="/ppt/media/image171.png" ContentType="image/png"/>
  <Override PartName="/ppt/media/image102.png" ContentType="image/png"/>
  <Override PartName="/ppt/media/image103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jpeg" ContentType="image/jpe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0.png" ContentType="image/png"/>
  <Override PartName="/ppt/media/image122.jpeg" ContentType="image/jpe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0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59.jpeg" ContentType="image/jpeg"/>
  <Override PartName="/ppt/media/image150.png" ContentType="image/png"/>
  <Override PartName="/ppt/media/image202.jpeg" ContentType="image/jpeg"/>
  <Override PartName="/ppt/media/image151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  <Override PartName="/ppt/media/image205.jpeg" ContentType="image/jpeg"/>
  <Override PartName="/ppt/media/image181.jpeg" ContentType="image/jpeg"/>
  <Override PartName="/ppt/media/image182.png" ContentType="image/png"/>
  <Override PartName="/ppt/media/image183.png" ContentType="image/png"/>
  <Override PartName="/ppt/media/image184.png" ContentType="image/png"/>
  <Override PartName="/ppt/media/image185.png" ContentType="image/png"/>
  <Override PartName="/ppt/media/image186.png" ContentType="image/png"/>
  <Override PartName="/ppt/media/image187.png" ContentType="image/png"/>
  <Override PartName="/ppt/media/image188.png" ContentType="image/png"/>
  <Override PartName="/ppt/media/image189.png" ContentType="image/png"/>
  <Override PartName="/ppt/media/image190.png" ContentType="image/png"/>
  <Override PartName="/ppt/media/image193.png" ContentType="image/png"/>
  <Override PartName="/ppt/media/image194.jpeg" ContentType="image/jpeg"/>
  <Override PartName="/ppt/media/image195.png" ContentType="image/png"/>
  <Override PartName="/ppt/media/image196.png" ContentType="image/png"/>
  <Override PartName="/ppt/media/image197.jpeg" ContentType="image/jpeg"/>
  <Override PartName="/ppt/media/image198.png" ContentType="image/png"/>
  <Override PartName="/ppt/media/image200.png" ContentType="image/png"/>
  <Override PartName="/ppt/media/image201.png" ContentType="image/png"/>
  <Override PartName="/ppt/media/image203.png" ContentType="image/png"/>
  <Override PartName="/ppt/media/image204.png" ContentType="image/png"/>
  <Override PartName="/ppt/media/image206.png" ContentType="image/png"/>
  <Override PartName="/ppt/media/image207.png" ContentType="image/png"/>
  <Override PartName="/ppt/media/image208.jpeg" ContentType="image/jpeg"/>
  <Override PartName="/ppt/media/image209.png" ContentType="image/png"/>
  <Override PartName="/ppt/media/image210.png" ContentType="image/png"/>
  <Override PartName="/ppt/media/image211.jpeg" ContentType="image/jpeg"/>
  <Override PartName="/ppt/media/image240.png" ContentType="image/png"/>
  <Override PartName="/ppt/media/image212.png" ContentType="image/png"/>
  <Override PartName="/ppt/media/image213.png" ContentType="image/png"/>
  <Override PartName="/ppt/media/image214.jpeg" ContentType="image/jpeg"/>
  <Override PartName="/ppt/media/image215.png" ContentType="image/png"/>
  <Override PartName="/ppt/media/image216.png" ContentType="image/png"/>
  <Override PartName="/ppt/media/image217.jpeg" ContentType="image/jpeg"/>
  <Override PartName="/ppt/media/image219.png" ContentType="image/png"/>
  <Override PartName="/ppt/media/image220.jpeg" ContentType="image/jpeg"/>
  <Override PartName="/ppt/media/image221.png" ContentType="image/png"/>
  <Override PartName="/ppt/media/image222.png" ContentType="image/png"/>
  <Override PartName="/ppt/media/image223.jpeg" ContentType="image/jpeg"/>
  <Override PartName="/ppt/media/image224.png" ContentType="image/png"/>
  <Override PartName="/ppt/media/image225.png" ContentType="image/png"/>
  <Override PartName="/ppt/media/image227.png" ContentType="image/png"/>
  <Override PartName="/ppt/media/image230.png" ContentType="image/png"/>
  <Override PartName="/ppt/media/image231.png" ContentType="image/png"/>
  <Override PartName="/ppt/media/image232.jpeg" ContentType="image/jpeg"/>
  <Override PartName="/ppt/media/image233.png" ContentType="image/png"/>
  <Override PartName="/ppt/media/image234.png" ContentType="image/png"/>
  <Override PartName="/ppt/media/image235.jpeg" ContentType="image/jpeg"/>
  <Override PartName="/ppt/media/image236.png" ContentType="image/png"/>
  <Override PartName="/ppt/media/image237.png" ContentType="image/png"/>
  <Override PartName="/ppt/media/image238.jpeg" ContentType="image/jpeg"/>
  <Override PartName="/ppt/media/image23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7183E95-41E7-4098-807E-7BF057AA3276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9/6/22</a:t>
            </a:fld>
            <a:endParaRPr b="0" lang="el-G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l-G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D42443D-ADDC-4D0D-9498-9E985D4953E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43</a:t>
            </a:fld>
            <a:endParaRPr b="0" lang="el-G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Πατήστε για επεξεργασία της μορφής κειμένου διάρθρωσης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Δεύτερο επίπεδο διάρθρωσης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Τρίτο επίπεδο διάρθρωσης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Τέταρτο επίπεδο διάρθρωσης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Πέμπτο επίπεδο διάρθρωσης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Έκτο επίπεδο διάρθρωσης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Έβδομο επίπεδο διάρθρωσης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0D23096-ED3A-4A87-B2AE-AA26000BBA82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9/6/22</a:t>
            </a:fld>
            <a:endParaRPr b="0" lang="el-G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l-G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446EB7D-12DF-4B35-A7E9-8DCA14ECF3E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&lt;αριθμός&gt;</a:t>
            </a:fld>
            <a:endParaRPr b="0" lang="el-G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CF4D05A-83C8-49FE-B148-4F1ED085A0E7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9/6/22</a:t>
            </a:fld>
            <a:endParaRPr b="0" lang="el-GR" sz="12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l-GR" sz="2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4AC326B-E058-41E1-8117-635E1ADA398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&lt;αριθμός&gt;</a:t>
            </a:fld>
            <a:endParaRPr b="0" lang="el-G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jpeg"/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5" Type="http://schemas.openxmlformats.org/officeDocument/2006/relationships/image" Target="../media/image79.jpeg"/><Relationship Id="rId6" Type="http://schemas.openxmlformats.org/officeDocument/2006/relationships/image" Target="../media/image80.png"/><Relationship Id="rId7" Type="http://schemas.openxmlformats.org/officeDocument/2006/relationships/image" Target="../media/image81.jpeg"/><Relationship Id="rId8" Type="http://schemas.openxmlformats.org/officeDocument/2006/relationships/image" Target="../media/image82.jpeg"/><Relationship Id="rId9" Type="http://schemas.openxmlformats.org/officeDocument/2006/relationships/image" Target="../media/image83.jpe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28" Type="http://schemas.openxmlformats.org/officeDocument/2006/relationships/image" Target="../media/image102.png"/><Relationship Id="rId29" Type="http://schemas.openxmlformats.org/officeDocument/2006/relationships/image" Target="../media/image103.png"/><Relationship Id="rId30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8.jpe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2.jpe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20" Type="http://schemas.openxmlformats.org/officeDocument/2006/relationships/image" Target="../media/image141.png"/><Relationship Id="rId21" Type="http://schemas.openxmlformats.org/officeDocument/2006/relationships/image" Target="../media/image142.png"/><Relationship Id="rId22" Type="http://schemas.openxmlformats.org/officeDocument/2006/relationships/image" Target="../media/image143.png"/><Relationship Id="rId23" Type="http://schemas.openxmlformats.org/officeDocument/2006/relationships/image" Target="../media/image144.png"/><Relationship Id="rId24" Type="http://schemas.openxmlformats.org/officeDocument/2006/relationships/image" Target="../media/image145.png"/><Relationship Id="rId25" Type="http://schemas.openxmlformats.org/officeDocument/2006/relationships/image" Target="../media/image146.png"/><Relationship Id="rId26" Type="http://schemas.openxmlformats.org/officeDocument/2006/relationships/image" Target="../media/image147.png"/><Relationship Id="rId27" Type="http://schemas.openxmlformats.org/officeDocument/2006/relationships/image" Target="../media/image148.png"/><Relationship Id="rId28" Type="http://schemas.openxmlformats.org/officeDocument/2006/relationships/image" Target="../media/image149.png"/><Relationship Id="rId29" Type="http://schemas.openxmlformats.org/officeDocument/2006/relationships/image" Target="../media/image150.png"/><Relationship Id="rId30" Type="http://schemas.openxmlformats.org/officeDocument/2006/relationships/image" Target="../media/image151.png"/><Relationship Id="rId31" Type="http://schemas.openxmlformats.org/officeDocument/2006/relationships/image" Target="../media/image152.png"/><Relationship Id="rId32" Type="http://schemas.openxmlformats.org/officeDocument/2006/relationships/image" Target="../media/image153.png"/><Relationship Id="rId33" Type="http://schemas.openxmlformats.org/officeDocument/2006/relationships/image" Target="../media/image154.png"/><Relationship Id="rId34" Type="http://schemas.openxmlformats.org/officeDocument/2006/relationships/image" Target="../media/image155.png"/><Relationship Id="rId35" Type="http://schemas.openxmlformats.org/officeDocument/2006/relationships/image" Target="../media/image156.png"/><Relationship Id="rId36" Type="http://schemas.openxmlformats.org/officeDocument/2006/relationships/image" Target="../media/image157.png"/><Relationship Id="rId37" Type="http://schemas.openxmlformats.org/officeDocument/2006/relationships/image" Target="../media/image158.png"/><Relationship Id="rId38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59.jpeg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77.png"/><Relationship Id="rId20" Type="http://schemas.openxmlformats.org/officeDocument/2006/relationships/image" Target="../media/image178.png"/><Relationship Id="rId21" Type="http://schemas.openxmlformats.org/officeDocument/2006/relationships/image" Target="../media/image179.png"/><Relationship Id="rId22" Type="http://schemas.openxmlformats.org/officeDocument/2006/relationships/image" Target="../media/image180.png"/><Relationship Id="rId2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1.jpeg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4.jpeg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slideLayout" Target="../slideLayouts/slideLayout2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7.jpeg"/><Relationship Id="rId2" Type="http://schemas.openxmlformats.org/officeDocument/2006/relationships/image" Target="../media/image198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99.jpeg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02.jpeg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05.jpeg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8.jpeg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11.jpeg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14.jpeg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17.jpeg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20.jpeg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23.jpeg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6.jpeg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29.jpeg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32.jpeg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35.jpeg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38.jpeg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41.jpeg"/><Relationship Id="rId2" Type="http://schemas.openxmlformats.org/officeDocument/2006/relationships/image" Target="../media/image242.jpe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43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gif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027800" y="3752640"/>
            <a:ext cx="10136160" cy="2766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203864"/>
                </a:solidFill>
                <a:latin typeface="Calibri"/>
              </a:rPr>
              <a:t>Modeling a Semantic e-Catalog Service:</a:t>
            </a:r>
            <a:endParaRPr b="0" lang="el-G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203864"/>
                </a:solidFill>
                <a:latin typeface="Calibri"/>
              </a:rPr>
              <a:t>An Ontology of online commercial institution</a:t>
            </a:r>
            <a:endParaRPr b="0" lang="el-G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l-G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l-G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l-GR" sz="2400" spc="-1" strike="noStrike">
              <a:latin typeface="Arial"/>
            </a:endParaRPr>
          </a:p>
        </p:txBody>
      </p:sp>
      <p:pic>
        <p:nvPicPr>
          <p:cNvPr id="125" name="Content Placeholder 4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2208320" cy="364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9</a:t>
            </a:r>
            <a:endParaRPr b="0" lang="el-GR" sz="1800" spc="-1" strike="noStrike">
              <a:latin typeface="Arial"/>
            </a:endParaRPr>
          </a:p>
        </p:txBody>
      </p:sp>
      <p:pic>
        <p:nvPicPr>
          <p:cNvPr id="319" name="Picture 5" descr="Graphical user interface, text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756360" y="697320"/>
            <a:ext cx="2742840" cy="2242440"/>
          </a:xfrm>
          <a:prstGeom prst="rect">
            <a:avLst/>
          </a:prstGeom>
          <a:ln>
            <a:noFill/>
          </a:ln>
        </p:spPr>
      </p:pic>
      <p:pic>
        <p:nvPicPr>
          <p:cNvPr id="320" name="Picture 6" descr="Graphical user interface, text, application&#10;&#10;Description automatically generated"/>
          <p:cNvPicPr/>
          <p:nvPr/>
        </p:nvPicPr>
        <p:blipFill>
          <a:blip r:embed="rId3"/>
          <a:stretch/>
        </p:blipFill>
        <p:spPr>
          <a:xfrm>
            <a:off x="4494240" y="692640"/>
            <a:ext cx="2742840" cy="2194200"/>
          </a:xfrm>
          <a:prstGeom prst="rect">
            <a:avLst/>
          </a:prstGeom>
          <a:ln>
            <a:noFill/>
          </a:ln>
        </p:spPr>
      </p:pic>
      <p:pic>
        <p:nvPicPr>
          <p:cNvPr id="321" name="Picture 7" descr="Graphical user interface, text, application&#10;&#10;Description automatically generated"/>
          <p:cNvPicPr/>
          <p:nvPr/>
        </p:nvPicPr>
        <p:blipFill>
          <a:blip r:embed="rId4"/>
          <a:stretch/>
        </p:blipFill>
        <p:spPr>
          <a:xfrm>
            <a:off x="8074440" y="696240"/>
            <a:ext cx="2987280" cy="2216160"/>
          </a:xfrm>
          <a:prstGeom prst="rect">
            <a:avLst/>
          </a:prstGeom>
          <a:ln>
            <a:noFill/>
          </a:ln>
        </p:spPr>
      </p:pic>
      <p:pic>
        <p:nvPicPr>
          <p:cNvPr id="322" name="Picture 8" descr="Graphical user interface, text, application, chat or text message&#10;&#10;Description automatically generated"/>
          <p:cNvPicPr/>
          <p:nvPr/>
        </p:nvPicPr>
        <p:blipFill>
          <a:blip r:embed="rId5"/>
          <a:stretch/>
        </p:blipFill>
        <p:spPr>
          <a:xfrm>
            <a:off x="756360" y="3599640"/>
            <a:ext cx="2742840" cy="2332440"/>
          </a:xfrm>
          <a:prstGeom prst="rect">
            <a:avLst/>
          </a:prstGeom>
          <a:ln>
            <a:noFill/>
          </a:ln>
        </p:spPr>
      </p:pic>
      <p:pic>
        <p:nvPicPr>
          <p:cNvPr id="323" name="Picture 9" descr="Graphical user interface, text, application, chat or text message&#10;&#10;Description automatically generated"/>
          <p:cNvPicPr/>
          <p:nvPr/>
        </p:nvPicPr>
        <p:blipFill>
          <a:blip r:embed="rId6"/>
          <a:stretch/>
        </p:blipFill>
        <p:spPr>
          <a:xfrm>
            <a:off x="8074440" y="3605760"/>
            <a:ext cx="2987280" cy="2348640"/>
          </a:xfrm>
          <a:prstGeom prst="rect">
            <a:avLst/>
          </a:prstGeom>
          <a:ln>
            <a:noFill/>
          </a:ln>
        </p:spPr>
      </p:pic>
      <p:pic>
        <p:nvPicPr>
          <p:cNvPr id="324" name="Picture 10" descr="Graphical user interface, text, application&#10;&#10;Description automatically generated"/>
          <p:cNvPicPr/>
          <p:nvPr/>
        </p:nvPicPr>
        <p:blipFill>
          <a:blip r:embed="rId7"/>
          <a:stretch/>
        </p:blipFill>
        <p:spPr>
          <a:xfrm>
            <a:off x="4489560" y="3603960"/>
            <a:ext cx="2723760" cy="235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742320" y="3978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  <a:ea typeface="Calibri Light"/>
              </a:rPr>
              <a:t>Graphs for Product Categories</a:t>
            </a:r>
            <a:br/>
            <a:r>
              <a:rPr b="0" lang="en-US" sz="4400" spc="-1" strike="noStrike">
                <a:solidFill>
                  <a:srgbClr val="ffffff"/>
                </a:solidFill>
                <a:latin typeface="Calibri Light"/>
                <a:ea typeface="Calibri Light"/>
              </a:rPr>
              <a:t>Based on Materials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6" name="Picture 12" descr=""/>
          <p:cNvPicPr/>
          <p:nvPr/>
        </p:nvPicPr>
        <p:blipFill>
          <a:blip r:embed="rId2"/>
          <a:stretch/>
        </p:blipFill>
        <p:spPr>
          <a:xfrm>
            <a:off x="3461400" y="1954080"/>
            <a:ext cx="1933200" cy="333000"/>
          </a:xfrm>
          <a:prstGeom prst="rect">
            <a:avLst/>
          </a:prstGeom>
          <a:ln>
            <a:noFill/>
          </a:ln>
        </p:spPr>
      </p:pic>
      <p:pic>
        <p:nvPicPr>
          <p:cNvPr id="327" name="Picture 12" descr=""/>
          <p:cNvPicPr/>
          <p:nvPr/>
        </p:nvPicPr>
        <p:blipFill>
          <a:blip r:embed="rId3"/>
          <a:stretch/>
        </p:blipFill>
        <p:spPr>
          <a:xfrm>
            <a:off x="1210680" y="2529720"/>
            <a:ext cx="1560960" cy="1797840"/>
          </a:xfrm>
          <a:prstGeom prst="rect">
            <a:avLst/>
          </a:prstGeom>
          <a:ln>
            <a:noFill/>
          </a:ln>
        </p:spPr>
      </p:pic>
      <p:pic>
        <p:nvPicPr>
          <p:cNvPr id="328" name="Picture 13" descr="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3405600" y="2531880"/>
            <a:ext cx="2190240" cy="1733040"/>
          </a:xfrm>
          <a:prstGeom prst="rect">
            <a:avLst/>
          </a:prstGeom>
          <a:ln>
            <a:noFill/>
          </a:ln>
        </p:spPr>
      </p:pic>
      <p:pic>
        <p:nvPicPr>
          <p:cNvPr id="329" name="Picture 14" descr="Diagram&#10;&#10;Description automatically generated"/>
          <p:cNvPicPr/>
          <p:nvPr/>
        </p:nvPicPr>
        <p:blipFill>
          <a:blip r:embed="rId5"/>
          <a:stretch/>
        </p:blipFill>
        <p:spPr>
          <a:xfrm>
            <a:off x="1199520" y="4685760"/>
            <a:ext cx="1847520" cy="1428480"/>
          </a:xfrm>
          <a:prstGeom prst="rect">
            <a:avLst/>
          </a:prstGeom>
          <a:ln>
            <a:noFill/>
          </a:ln>
        </p:spPr>
      </p:pic>
      <p:pic>
        <p:nvPicPr>
          <p:cNvPr id="330" name="Picture 15" descr="Diagram&#10;&#10;Description automatically generated"/>
          <p:cNvPicPr/>
          <p:nvPr/>
        </p:nvPicPr>
        <p:blipFill>
          <a:blip r:embed="rId6"/>
          <a:stretch/>
        </p:blipFill>
        <p:spPr>
          <a:xfrm>
            <a:off x="3609000" y="4587840"/>
            <a:ext cx="2047680" cy="1542600"/>
          </a:xfrm>
          <a:prstGeom prst="rect">
            <a:avLst/>
          </a:prstGeom>
          <a:ln>
            <a:noFill/>
          </a:ln>
        </p:spPr>
      </p:pic>
      <p:pic>
        <p:nvPicPr>
          <p:cNvPr id="331" name="Picture 16" descr="Diagram&#10;&#10;Description automatically generated"/>
          <p:cNvPicPr/>
          <p:nvPr/>
        </p:nvPicPr>
        <p:blipFill>
          <a:blip r:embed="rId7"/>
          <a:stretch/>
        </p:blipFill>
        <p:spPr>
          <a:xfrm>
            <a:off x="5950800" y="2408760"/>
            <a:ext cx="2067840" cy="1724760"/>
          </a:xfrm>
          <a:prstGeom prst="rect">
            <a:avLst/>
          </a:prstGeom>
          <a:ln>
            <a:noFill/>
          </a:ln>
        </p:spPr>
      </p:pic>
      <p:pic>
        <p:nvPicPr>
          <p:cNvPr id="332" name="Picture 17" descr="Diagram&#10;&#10;Description automatically generated"/>
          <p:cNvPicPr/>
          <p:nvPr/>
        </p:nvPicPr>
        <p:blipFill>
          <a:blip r:embed="rId8"/>
          <a:stretch/>
        </p:blipFill>
        <p:spPr>
          <a:xfrm>
            <a:off x="6071040" y="4577040"/>
            <a:ext cx="1837800" cy="1523520"/>
          </a:xfrm>
          <a:prstGeom prst="rect">
            <a:avLst/>
          </a:prstGeom>
          <a:ln>
            <a:noFill/>
          </a:ln>
        </p:spPr>
      </p:pic>
      <p:pic>
        <p:nvPicPr>
          <p:cNvPr id="333" name="Picture 18" descr="Diagram&#10;&#10;Description automatically generated"/>
          <p:cNvPicPr/>
          <p:nvPr/>
        </p:nvPicPr>
        <p:blipFill>
          <a:blip r:embed="rId9"/>
          <a:stretch/>
        </p:blipFill>
        <p:spPr>
          <a:xfrm>
            <a:off x="8695080" y="2412720"/>
            <a:ext cx="2187720" cy="1717200"/>
          </a:xfrm>
          <a:prstGeom prst="rect">
            <a:avLst/>
          </a:prstGeom>
          <a:ln>
            <a:noFill/>
          </a:ln>
        </p:spPr>
      </p:pic>
      <p:pic>
        <p:nvPicPr>
          <p:cNvPr id="334" name="Picture 19" descr="Diagram&#10;&#10;Description automatically generated"/>
          <p:cNvPicPr/>
          <p:nvPr/>
        </p:nvPicPr>
        <p:blipFill>
          <a:blip r:embed="rId10"/>
          <a:stretch/>
        </p:blipFill>
        <p:spPr>
          <a:xfrm>
            <a:off x="8835120" y="4578840"/>
            <a:ext cx="1460880" cy="154008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10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731880" y="60660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Graphs for Product Categories</a:t>
            </a:r>
            <a:endParaRPr b="0" lang="el-GR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  <a:ea typeface="Calibri Light"/>
              </a:rPr>
              <a:t>Based on Size</a:t>
            </a:r>
            <a:endParaRPr b="0" lang="el-GR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l-GR" sz="4400" spc="-1" strike="noStrike">
              <a:latin typeface="Arial"/>
            </a:endParaRPr>
          </a:p>
        </p:txBody>
      </p:sp>
      <p:pic>
        <p:nvPicPr>
          <p:cNvPr id="337" name="Picture 6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911880" y="2041920"/>
            <a:ext cx="3192120" cy="2062080"/>
          </a:xfrm>
          <a:prstGeom prst="rect">
            <a:avLst/>
          </a:prstGeom>
          <a:ln>
            <a:noFill/>
          </a:ln>
        </p:spPr>
      </p:pic>
      <p:pic>
        <p:nvPicPr>
          <p:cNvPr id="338" name="Picture 15" descr="Diagram&#10;&#10;Description automatically generated"/>
          <p:cNvPicPr/>
          <p:nvPr/>
        </p:nvPicPr>
        <p:blipFill>
          <a:blip r:embed="rId3"/>
          <a:stretch/>
        </p:blipFill>
        <p:spPr>
          <a:xfrm>
            <a:off x="4500000" y="2057400"/>
            <a:ext cx="3168000" cy="2052000"/>
          </a:xfrm>
          <a:prstGeom prst="rect">
            <a:avLst/>
          </a:prstGeom>
          <a:ln>
            <a:noFill/>
          </a:ln>
        </p:spPr>
      </p:pic>
      <p:pic>
        <p:nvPicPr>
          <p:cNvPr id="339" name="Picture 16" descr="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8208000" y="2049840"/>
            <a:ext cx="3414600" cy="2054160"/>
          </a:xfrm>
          <a:prstGeom prst="rect">
            <a:avLst/>
          </a:prstGeom>
          <a:ln>
            <a:noFill/>
          </a:ln>
        </p:spPr>
      </p:pic>
      <p:pic>
        <p:nvPicPr>
          <p:cNvPr id="340" name="Picture 17" descr="Diagram&#10;&#10;Description automatically generated"/>
          <p:cNvPicPr/>
          <p:nvPr/>
        </p:nvPicPr>
        <p:blipFill>
          <a:blip r:embed="rId5"/>
          <a:stretch/>
        </p:blipFill>
        <p:spPr>
          <a:xfrm>
            <a:off x="995760" y="4584960"/>
            <a:ext cx="3119040" cy="1895040"/>
          </a:xfrm>
          <a:prstGeom prst="rect">
            <a:avLst/>
          </a:prstGeom>
          <a:ln>
            <a:noFill/>
          </a:ln>
        </p:spPr>
      </p:pic>
      <p:pic>
        <p:nvPicPr>
          <p:cNvPr id="341" name="Picture 18" descr="Diagram&#10;&#10;Description automatically generated"/>
          <p:cNvPicPr/>
          <p:nvPr/>
        </p:nvPicPr>
        <p:blipFill>
          <a:blip r:embed="rId6"/>
          <a:stretch/>
        </p:blipFill>
        <p:spPr>
          <a:xfrm>
            <a:off x="4531320" y="4569480"/>
            <a:ext cx="3078000" cy="1915200"/>
          </a:xfrm>
          <a:prstGeom prst="rect">
            <a:avLst/>
          </a:prstGeom>
          <a:ln>
            <a:noFill/>
          </a:ln>
        </p:spPr>
      </p:pic>
      <p:pic>
        <p:nvPicPr>
          <p:cNvPr id="342" name="Picture 19" descr="Diagram&#10;&#10;Description automatically generated"/>
          <p:cNvPicPr/>
          <p:nvPr/>
        </p:nvPicPr>
        <p:blipFill>
          <a:blip r:embed="rId7"/>
          <a:stretch/>
        </p:blipFill>
        <p:spPr>
          <a:xfrm>
            <a:off x="8230680" y="4562640"/>
            <a:ext cx="3361320" cy="1917360"/>
          </a:xfrm>
          <a:prstGeom prst="rect">
            <a:avLst/>
          </a:prstGeom>
          <a:ln>
            <a:noFill/>
          </a:ln>
        </p:spPr>
      </p:pic>
      <p:sp>
        <p:nvSpPr>
          <p:cNvPr id="343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11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742320" y="3978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Graphs for Product Categories</a:t>
            </a:r>
            <a:br/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BDSM Products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5" name="Picture 4" descr="A picture containing text, sky, map, line&#10;&#10;Description automatically generated"/>
          <p:cNvPicPr/>
          <p:nvPr/>
        </p:nvPicPr>
        <p:blipFill>
          <a:blip r:embed="rId2"/>
          <a:stretch/>
        </p:blipFill>
        <p:spPr>
          <a:xfrm>
            <a:off x="680760" y="2023200"/>
            <a:ext cx="11023200" cy="3949200"/>
          </a:xfrm>
          <a:prstGeom prst="rect">
            <a:avLst/>
          </a:prstGeom>
          <a:ln>
            <a:noFill/>
          </a:ln>
        </p:spPr>
      </p:pic>
      <p:sp>
        <p:nvSpPr>
          <p:cNvPr id="346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12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9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4200480" y="2953440"/>
            <a:ext cx="3790440" cy="2095200"/>
          </a:xfrm>
          <a:prstGeom prst="rect">
            <a:avLst/>
          </a:prstGeom>
          <a:ln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731880" y="60660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Graphs for Product Categories</a:t>
            </a:r>
            <a:endParaRPr b="0" lang="el-GR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  <a:ea typeface="Calibri Light"/>
              </a:rPr>
              <a:t>Dildos</a:t>
            </a:r>
            <a:endParaRPr b="0" lang="el-GR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l-GR" sz="4400" spc="-1" strike="noStrike">
              <a:latin typeface="Arial"/>
            </a:endParaRPr>
          </a:p>
        </p:txBody>
      </p:sp>
      <p:pic>
        <p:nvPicPr>
          <p:cNvPr id="349" name="Picture 15" descr="Diagram&#10;&#10;Description automatically generated"/>
          <p:cNvPicPr/>
          <p:nvPr/>
        </p:nvPicPr>
        <p:blipFill>
          <a:blip r:embed="rId3"/>
          <a:stretch/>
        </p:blipFill>
        <p:spPr>
          <a:xfrm>
            <a:off x="308880" y="1981800"/>
            <a:ext cx="11584080" cy="3812760"/>
          </a:xfrm>
          <a:prstGeom prst="rect">
            <a:avLst/>
          </a:prstGeom>
          <a:ln>
            <a:noFill/>
          </a:ln>
        </p:spPr>
      </p:pic>
      <p:sp>
        <p:nvSpPr>
          <p:cNvPr id="350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13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731880" y="60660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Graphs for Product Categories</a:t>
            </a:r>
            <a:endParaRPr b="0" lang="el-GR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  <a:ea typeface="Calibri Light"/>
              </a:rPr>
              <a:t>Lingerie</a:t>
            </a:r>
            <a:endParaRPr b="0" lang="el-GR" sz="44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l-GR" sz="4400" spc="-1" strike="noStrike">
              <a:latin typeface="Arial"/>
            </a:endParaRPr>
          </a:p>
        </p:txBody>
      </p:sp>
      <p:pic>
        <p:nvPicPr>
          <p:cNvPr id="352" name="Picture 6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1061280" y="2331000"/>
            <a:ext cx="9845280" cy="3086280"/>
          </a:xfrm>
          <a:prstGeom prst="rect">
            <a:avLst/>
          </a:prstGeom>
          <a:ln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14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Customers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1400400" y="2063880"/>
            <a:ext cx="2638080" cy="540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Customer Categories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7759440" y="2108520"/>
            <a:ext cx="3112560" cy="4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Customer Names</a:t>
            </a:r>
            <a:endParaRPr b="0" lang="el-GR" sz="2000" spc="-1" strike="noStrike">
              <a:latin typeface="Arial"/>
            </a:endParaRPr>
          </a:p>
        </p:txBody>
      </p:sp>
      <p:sp>
        <p:nvSpPr>
          <p:cNvPr id="357" name="CustomShape 4"/>
          <p:cNvSpPr/>
          <p:nvPr/>
        </p:nvSpPr>
        <p:spPr>
          <a:xfrm>
            <a:off x="1039680" y="385092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Employees</a:t>
            </a:r>
            <a:endParaRPr b="0" lang="el-GR" sz="4400" spc="-1" strike="noStrike">
              <a:latin typeface="Arial"/>
            </a:endParaRPr>
          </a:p>
        </p:txBody>
      </p:sp>
      <p:sp>
        <p:nvSpPr>
          <p:cNvPr id="358" name="CustomShape 5"/>
          <p:cNvSpPr/>
          <p:nvPr/>
        </p:nvSpPr>
        <p:spPr>
          <a:xfrm>
            <a:off x="822600" y="5842080"/>
            <a:ext cx="164628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LowPaid</a:t>
            </a:r>
            <a:endParaRPr b="0" lang="el-GR" sz="2000" spc="-1" strike="noStrike"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>
            <a:off x="3726720" y="4826520"/>
            <a:ext cx="3516480" cy="107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7092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7"/>
          <p:cNvSpPr/>
          <p:nvPr/>
        </p:nvSpPr>
        <p:spPr>
          <a:xfrm>
            <a:off x="6846840" y="5842080"/>
            <a:ext cx="21063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HighlyPaid</a:t>
            </a:r>
            <a:endParaRPr b="0" lang="el-GR" sz="2000" spc="-1" strike="noStrike">
              <a:latin typeface="Arial"/>
            </a:endParaRPr>
          </a:p>
        </p:txBody>
      </p:sp>
      <p:sp>
        <p:nvSpPr>
          <p:cNvPr id="361" name="CustomShape 8"/>
          <p:cNvSpPr/>
          <p:nvPr/>
        </p:nvSpPr>
        <p:spPr>
          <a:xfrm>
            <a:off x="2648160" y="4898520"/>
            <a:ext cx="1474920" cy="101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7092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9"/>
          <p:cNvSpPr/>
          <p:nvPr/>
        </p:nvSpPr>
        <p:spPr>
          <a:xfrm>
            <a:off x="3712680" y="5842080"/>
            <a:ext cx="201996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MediumPaid</a:t>
            </a:r>
            <a:endParaRPr b="0" lang="el-GR" sz="2000" spc="-1" strike="noStrike">
              <a:latin typeface="Arial"/>
            </a:endParaRPr>
          </a:p>
        </p:txBody>
      </p:sp>
      <p:sp>
        <p:nvSpPr>
          <p:cNvPr id="363" name="CustomShape 10"/>
          <p:cNvSpPr/>
          <p:nvPr/>
        </p:nvSpPr>
        <p:spPr>
          <a:xfrm>
            <a:off x="1742400" y="4970160"/>
            <a:ext cx="22680" cy="82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7092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1"/>
          <p:cNvSpPr/>
          <p:nvPr/>
        </p:nvSpPr>
        <p:spPr>
          <a:xfrm>
            <a:off x="3482280" y="1275120"/>
            <a:ext cx="4249440" cy="89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7092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6796080" y="3114720"/>
            <a:ext cx="3112560" cy="46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Business names</a:t>
            </a:r>
            <a:endParaRPr b="0" lang="el-GR" sz="1600" spc="-1" strike="noStrike">
              <a:latin typeface="Arial"/>
            </a:endParaRPr>
          </a:p>
        </p:txBody>
      </p:sp>
      <p:sp>
        <p:nvSpPr>
          <p:cNvPr id="366" name="CustomShape 13"/>
          <p:cNvSpPr/>
          <p:nvPr/>
        </p:nvSpPr>
        <p:spPr>
          <a:xfrm flipH="1">
            <a:off x="2368800" y="1361520"/>
            <a:ext cx="5400" cy="65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7092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10347480" y="3114720"/>
            <a:ext cx="2465640" cy="46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Consumer names </a:t>
            </a:r>
            <a:endParaRPr b="0" lang="el-GR" sz="1600" spc="-1" strike="noStrike">
              <a:latin typeface="Arial"/>
            </a:endParaRPr>
          </a:p>
        </p:txBody>
      </p:sp>
      <p:sp>
        <p:nvSpPr>
          <p:cNvPr id="368" name="CustomShape 15"/>
          <p:cNvSpPr/>
          <p:nvPr/>
        </p:nvSpPr>
        <p:spPr>
          <a:xfrm flipH="1">
            <a:off x="7631640" y="2526120"/>
            <a:ext cx="781920" cy="4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7092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16"/>
          <p:cNvSpPr/>
          <p:nvPr/>
        </p:nvSpPr>
        <p:spPr>
          <a:xfrm>
            <a:off x="9621360" y="2526120"/>
            <a:ext cx="856440" cy="4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7092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17"/>
          <p:cNvSpPr/>
          <p:nvPr/>
        </p:nvSpPr>
        <p:spPr>
          <a:xfrm>
            <a:off x="201240" y="3107880"/>
            <a:ext cx="1128600" cy="32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Businesses</a:t>
            </a:r>
            <a:endParaRPr b="0" lang="el-GR" sz="1600" spc="-1" strike="noStrike">
              <a:latin typeface="Arial"/>
            </a:endParaRPr>
          </a:p>
        </p:txBody>
      </p:sp>
      <p:sp>
        <p:nvSpPr>
          <p:cNvPr id="371" name="CustomShape 18"/>
          <p:cNvSpPr/>
          <p:nvPr/>
        </p:nvSpPr>
        <p:spPr>
          <a:xfrm>
            <a:off x="2774880" y="3151080"/>
            <a:ext cx="1229400" cy="28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Customers</a:t>
            </a:r>
            <a:endParaRPr b="0" lang="el-GR" sz="1600" spc="-1" strike="noStrike">
              <a:latin typeface="Arial"/>
            </a:endParaRPr>
          </a:p>
        </p:txBody>
      </p:sp>
      <p:sp>
        <p:nvSpPr>
          <p:cNvPr id="372" name="CustomShape 19"/>
          <p:cNvSpPr/>
          <p:nvPr/>
        </p:nvSpPr>
        <p:spPr>
          <a:xfrm>
            <a:off x="1739880" y="3122280"/>
            <a:ext cx="840960" cy="30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Lovers </a:t>
            </a:r>
            <a:endParaRPr b="0" lang="el-GR" sz="1600" spc="-1" strike="noStrike">
              <a:latin typeface="Arial"/>
            </a:endParaRPr>
          </a:p>
        </p:txBody>
      </p:sp>
      <p:sp>
        <p:nvSpPr>
          <p:cNvPr id="373" name="CustomShape 20"/>
          <p:cNvSpPr/>
          <p:nvPr/>
        </p:nvSpPr>
        <p:spPr>
          <a:xfrm>
            <a:off x="4442760" y="3151080"/>
            <a:ext cx="1675080" cy="30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Vegan customers</a:t>
            </a:r>
            <a:endParaRPr b="0" lang="el-GR" sz="1600" spc="-1" strike="noStrike">
              <a:latin typeface="Arial"/>
            </a:endParaRPr>
          </a:p>
        </p:txBody>
      </p:sp>
      <p:sp>
        <p:nvSpPr>
          <p:cNvPr id="374" name="CustomShape 21"/>
          <p:cNvSpPr/>
          <p:nvPr/>
        </p:nvSpPr>
        <p:spPr>
          <a:xfrm flipH="1">
            <a:off x="844560" y="2526120"/>
            <a:ext cx="839160" cy="42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7092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>
            <a:off x="2950200" y="2583720"/>
            <a:ext cx="295920" cy="4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7092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23"/>
          <p:cNvSpPr/>
          <p:nvPr/>
        </p:nvSpPr>
        <p:spPr>
          <a:xfrm flipH="1">
            <a:off x="2095560" y="2569320"/>
            <a:ext cx="77400" cy="54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7092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>
            <a:off x="3812760" y="2468520"/>
            <a:ext cx="1201680" cy="59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70929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8" name="Picture 10" descr=""/>
          <p:cNvPicPr/>
          <p:nvPr/>
        </p:nvPicPr>
        <p:blipFill>
          <a:blip r:embed="rId2"/>
          <a:stretch/>
        </p:blipFill>
        <p:spPr>
          <a:xfrm>
            <a:off x="7393320" y="6305400"/>
            <a:ext cx="3026880" cy="399960"/>
          </a:xfrm>
          <a:prstGeom prst="rect">
            <a:avLst/>
          </a:prstGeom>
          <a:ln>
            <a:noFill/>
          </a:ln>
        </p:spPr>
      </p:pic>
      <p:pic>
        <p:nvPicPr>
          <p:cNvPr id="379" name="Picture 36" descr=""/>
          <p:cNvPicPr/>
          <p:nvPr/>
        </p:nvPicPr>
        <p:blipFill>
          <a:blip r:embed="rId3"/>
          <a:stretch/>
        </p:blipFill>
        <p:spPr>
          <a:xfrm>
            <a:off x="577800" y="6305400"/>
            <a:ext cx="2625120" cy="371160"/>
          </a:xfrm>
          <a:prstGeom prst="rect">
            <a:avLst/>
          </a:prstGeom>
          <a:ln>
            <a:noFill/>
          </a:ln>
        </p:spPr>
      </p:pic>
      <p:pic>
        <p:nvPicPr>
          <p:cNvPr id="380" name="Picture 37" descr=""/>
          <p:cNvPicPr/>
          <p:nvPr/>
        </p:nvPicPr>
        <p:blipFill>
          <a:blip r:embed="rId4"/>
          <a:stretch/>
        </p:blipFill>
        <p:spPr>
          <a:xfrm>
            <a:off x="3718080" y="6309360"/>
            <a:ext cx="3274920" cy="363960"/>
          </a:xfrm>
          <a:prstGeom prst="rect">
            <a:avLst/>
          </a:prstGeom>
          <a:ln>
            <a:noFill/>
          </a:ln>
        </p:spPr>
      </p:pic>
      <p:pic>
        <p:nvPicPr>
          <p:cNvPr id="381" name="Picture 38" descr=""/>
          <p:cNvPicPr/>
          <p:nvPr/>
        </p:nvPicPr>
        <p:blipFill>
          <a:blip r:embed="rId5"/>
          <a:stretch/>
        </p:blipFill>
        <p:spPr>
          <a:xfrm>
            <a:off x="34920" y="3516480"/>
            <a:ext cx="1971360" cy="342720"/>
          </a:xfrm>
          <a:prstGeom prst="rect">
            <a:avLst/>
          </a:prstGeom>
          <a:ln>
            <a:noFill/>
          </a:ln>
        </p:spPr>
      </p:pic>
      <p:pic>
        <p:nvPicPr>
          <p:cNvPr id="382" name="Picture 39" descr=""/>
          <p:cNvPicPr/>
          <p:nvPr/>
        </p:nvPicPr>
        <p:blipFill>
          <a:blip r:embed="rId6"/>
          <a:stretch/>
        </p:blipFill>
        <p:spPr>
          <a:xfrm>
            <a:off x="2617200" y="3516480"/>
            <a:ext cx="1695240" cy="342720"/>
          </a:xfrm>
          <a:prstGeom prst="rect">
            <a:avLst/>
          </a:prstGeom>
          <a:ln>
            <a:noFill/>
          </a:ln>
        </p:spPr>
      </p:pic>
      <p:pic>
        <p:nvPicPr>
          <p:cNvPr id="383" name="Picture 40" descr=""/>
          <p:cNvPicPr/>
          <p:nvPr/>
        </p:nvPicPr>
        <p:blipFill>
          <a:blip r:embed="rId7"/>
          <a:stretch/>
        </p:blipFill>
        <p:spPr>
          <a:xfrm>
            <a:off x="4647240" y="3511440"/>
            <a:ext cx="2552400" cy="352080"/>
          </a:xfrm>
          <a:prstGeom prst="rect">
            <a:avLst/>
          </a:prstGeom>
          <a:ln>
            <a:noFill/>
          </a:ln>
        </p:spPr>
      </p:pic>
      <p:sp>
        <p:nvSpPr>
          <p:cNvPr id="384" name="CustomShape 25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15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838080" y="-12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Businesses Customer Categories in Graphs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6" name="Picture 4" descr="Diagram, schematic&#10;&#10;Description automatically generated"/>
          <p:cNvPicPr/>
          <p:nvPr/>
        </p:nvPicPr>
        <p:blipFill>
          <a:blip r:embed="rId2"/>
          <a:stretch/>
        </p:blipFill>
        <p:spPr>
          <a:xfrm>
            <a:off x="406440" y="3386520"/>
            <a:ext cx="11388960" cy="3081960"/>
          </a:xfrm>
          <a:prstGeom prst="rect">
            <a:avLst/>
          </a:prstGeom>
          <a:ln>
            <a:noFill/>
          </a:ln>
        </p:spPr>
      </p:pic>
      <p:pic>
        <p:nvPicPr>
          <p:cNvPr id="387" name="Picture 6" descr="Timeline&#10;&#10;Description automatically generated"/>
          <p:cNvPicPr/>
          <p:nvPr/>
        </p:nvPicPr>
        <p:blipFill>
          <a:blip r:embed="rId3"/>
          <a:stretch/>
        </p:blipFill>
        <p:spPr>
          <a:xfrm>
            <a:off x="1077120" y="1055880"/>
            <a:ext cx="3951720" cy="204300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16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838080" y="-522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Businesses Customer Categories in Graphs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0" name="Picture 3" descr="A picture containing timeline&#10;&#10;Description automatically generated"/>
          <p:cNvPicPr/>
          <p:nvPr/>
        </p:nvPicPr>
        <p:blipFill>
          <a:blip r:embed="rId2"/>
          <a:stretch/>
        </p:blipFill>
        <p:spPr>
          <a:xfrm>
            <a:off x="2336760" y="1014840"/>
            <a:ext cx="5008680" cy="2359080"/>
          </a:xfrm>
          <a:prstGeom prst="rect">
            <a:avLst/>
          </a:prstGeom>
          <a:ln>
            <a:noFill/>
          </a:ln>
        </p:spPr>
      </p:pic>
      <p:pic>
        <p:nvPicPr>
          <p:cNvPr id="391" name="Picture 6" descr="Diagram&#10;&#10;Description automatically generated"/>
          <p:cNvPicPr/>
          <p:nvPr/>
        </p:nvPicPr>
        <p:blipFill>
          <a:blip r:embed="rId3"/>
          <a:stretch/>
        </p:blipFill>
        <p:spPr>
          <a:xfrm>
            <a:off x="447120" y="3431880"/>
            <a:ext cx="11033280" cy="3326400"/>
          </a:xfrm>
          <a:prstGeom prst="rect">
            <a:avLst/>
          </a:prstGeom>
          <a:ln>
            <a:noFill/>
          </a:ln>
        </p:spPr>
      </p:pic>
      <p:sp>
        <p:nvSpPr>
          <p:cNvPr id="392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17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838080" y="365040"/>
            <a:ext cx="10515240" cy="8938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Materials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838080" y="1279440"/>
            <a:ext cx="5916960" cy="49953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4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Glass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Lace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Latex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Leather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Calibri"/>
              </a:rPr>
              <a:t>Wax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Calibri"/>
              </a:rPr>
              <a:t>Oil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Calibri"/>
              </a:rPr>
              <a:t>Plastic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Calibri"/>
              </a:rPr>
              <a:t>Satin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Calibri"/>
              </a:rPr>
              <a:t>Silicone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Calibri"/>
              </a:rPr>
              <a:t>Stainless Steel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Calibri"/>
              </a:rPr>
              <a:t>Synthetic Fibres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Calibri"/>
              </a:rPr>
              <a:t>Allergy Candidates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Calibri"/>
              </a:rPr>
              <a:t>Vegan Material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28548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Cotton | Natural Latex | Natural Soap (Lavender Extracts / Olive Leaf / Thyme) | Silk | Vegan Oil | Vegan Wax | Water Based Lubricants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Calibri"/>
              </a:rPr>
              <a:t>NonVeganMaterial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5" name="Picture 4" descr=""/>
          <p:cNvPicPr/>
          <p:nvPr/>
        </p:nvPicPr>
        <p:blipFill>
          <a:blip r:embed="rId2"/>
          <a:stretch/>
        </p:blipFill>
        <p:spPr>
          <a:xfrm>
            <a:off x="8157240" y="1277640"/>
            <a:ext cx="3057120" cy="3552480"/>
          </a:xfrm>
          <a:prstGeom prst="rect">
            <a:avLst/>
          </a:prstGeom>
          <a:ln>
            <a:noFill/>
          </a:ln>
        </p:spPr>
      </p:pic>
      <p:pic>
        <p:nvPicPr>
          <p:cNvPr id="396" name="Picture 5" descr=""/>
          <p:cNvPicPr/>
          <p:nvPr/>
        </p:nvPicPr>
        <p:blipFill>
          <a:blip r:embed="rId3"/>
          <a:stretch/>
        </p:blipFill>
        <p:spPr>
          <a:xfrm>
            <a:off x="2908800" y="4624920"/>
            <a:ext cx="1657080" cy="209160"/>
          </a:xfrm>
          <a:prstGeom prst="rect">
            <a:avLst/>
          </a:prstGeom>
          <a:ln>
            <a:noFill/>
          </a:ln>
        </p:spPr>
      </p:pic>
      <p:pic>
        <p:nvPicPr>
          <p:cNvPr id="397" name="Picture 6" descr=""/>
          <p:cNvPicPr/>
          <p:nvPr/>
        </p:nvPicPr>
        <p:blipFill>
          <a:blip r:embed="rId4"/>
          <a:stretch/>
        </p:blipFill>
        <p:spPr>
          <a:xfrm>
            <a:off x="2904120" y="5767920"/>
            <a:ext cx="1647360" cy="371160"/>
          </a:xfrm>
          <a:prstGeom prst="rect">
            <a:avLst/>
          </a:prstGeom>
          <a:ln>
            <a:noFill/>
          </a:ln>
        </p:spPr>
      </p:pic>
      <p:pic>
        <p:nvPicPr>
          <p:cNvPr id="398" name="Picture 7" descr=""/>
          <p:cNvPicPr/>
          <p:nvPr/>
        </p:nvPicPr>
        <p:blipFill>
          <a:blip r:embed="rId5"/>
          <a:stretch/>
        </p:blipFill>
        <p:spPr>
          <a:xfrm>
            <a:off x="2480040" y="4929480"/>
            <a:ext cx="5285880" cy="222480"/>
          </a:xfrm>
          <a:prstGeom prst="rect">
            <a:avLst/>
          </a:prstGeom>
          <a:ln>
            <a:noFill/>
          </a:ln>
        </p:spPr>
      </p:pic>
      <p:sp>
        <p:nvSpPr>
          <p:cNvPr id="399" name="CustomShape 3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18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3" descr=""/>
          <p:cNvPicPr/>
          <p:nvPr/>
        </p:nvPicPr>
        <p:blipFill>
          <a:blip r:embed="rId2"/>
          <a:stretch/>
        </p:blipFill>
        <p:spPr>
          <a:xfrm>
            <a:off x="120960" y="406080"/>
            <a:ext cx="6552000" cy="6092640"/>
          </a:xfrm>
          <a:prstGeom prst="rect">
            <a:avLst/>
          </a:prstGeom>
          <a:ln>
            <a:noFill/>
          </a:ln>
        </p:spPr>
      </p:pic>
      <p:sp>
        <p:nvSpPr>
          <p:cNvPr id="127" name="TextShape 1"/>
          <p:cNvSpPr txBox="1"/>
          <p:nvPr/>
        </p:nvSpPr>
        <p:spPr>
          <a:xfrm>
            <a:off x="6749280" y="399960"/>
            <a:ext cx="5257440" cy="11275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Scope of the project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370280" y="1527480"/>
            <a:ext cx="4033080" cy="2245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Construction of a simple-structured ontology in Protégé environment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Personalized e-catalog service system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 algn="just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Preferences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 algn="just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Body measurements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 algn="just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Allergies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9" name="Content Placeholder 4" descr="A sign on a brick wall&#10;&#10;Description automatically generated"/>
          <p:cNvPicPr/>
          <p:nvPr/>
        </p:nvPicPr>
        <p:blipFill>
          <a:blip r:embed="rId3"/>
          <a:stretch/>
        </p:blipFill>
        <p:spPr>
          <a:xfrm>
            <a:off x="8371800" y="4105080"/>
            <a:ext cx="2115720" cy="211572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1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742320" y="3978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Materials Graph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01" name="Picture 3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790920" y="2005920"/>
            <a:ext cx="1740240" cy="1860120"/>
          </a:xfrm>
          <a:prstGeom prst="rect">
            <a:avLst/>
          </a:prstGeom>
          <a:ln>
            <a:noFill/>
          </a:ln>
        </p:spPr>
      </p:pic>
      <p:pic>
        <p:nvPicPr>
          <p:cNvPr id="402" name="Picture 4" descr="Diagram&#10;&#10;Description automatically generated"/>
          <p:cNvPicPr/>
          <p:nvPr/>
        </p:nvPicPr>
        <p:blipFill>
          <a:blip r:embed="rId3"/>
          <a:stretch/>
        </p:blipFill>
        <p:spPr>
          <a:xfrm>
            <a:off x="2964960" y="1998360"/>
            <a:ext cx="2542680" cy="1885680"/>
          </a:xfrm>
          <a:prstGeom prst="rect">
            <a:avLst/>
          </a:prstGeom>
          <a:ln>
            <a:noFill/>
          </a:ln>
        </p:spPr>
      </p:pic>
      <p:pic>
        <p:nvPicPr>
          <p:cNvPr id="403" name="Picture 6" descr="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5728320" y="2018520"/>
            <a:ext cx="2614680" cy="1875960"/>
          </a:xfrm>
          <a:prstGeom prst="rect">
            <a:avLst/>
          </a:prstGeom>
          <a:ln>
            <a:noFill/>
          </a:ln>
        </p:spPr>
      </p:pic>
      <p:pic>
        <p:nvPicPr>
          <p:cNvPr id="404" name="Picture 7" descr="Diagram&#10;&#10;Description automatically generated"/>
          <p:cNvPicPr/>
          <p:nvPr/>
        </p:nvPicPr>
        <p:blipFill>
          <a:blip r:embed="rId5"/>
          <a:stretch/>
        </p:blipFill>
        <p:spPr>
          <a:xfrm>
            <a:off x="8827200" y="1994400"/>
            <a:ext cx="2543400" cy="1883160"/>
          </a:xfrm>
          <a:prstGeom prst="rect">
            <a:avLst/>
          </a:prstGeom>
          <a:ln>
            <a:noFill/>
          </a:ln>
        </p:spPr>
      </p:pic>
      <p:pic>
        <p:nvPicPr>
          <p:cNvPr id="405" name="Picture 8" descr="Diagram&#10;&#10;Description automatically generated"/>
          <p:cNvPicPr/>
          <p:nvPr/>
        </p:nvPicPr>
        <p:blipFill>
          <a:blip r:embed="rId6"/>
          <a:stretch/>
        </p:blipFill>
        <p:spPr>
          <a:xfrm>
            <a:off x="738720" y="4306320"/>
            <a:ext cx="2504880" cy="1780920"/>
          </a:xfrm>
          <a:prstGeom prst="rect">
            <a:avLst/>
          </a:prstGeom>
          <a:ln>
            <a:noFill/>
          </a:ln>
        </p:spPr>
      </p:pic>
      <p:pic>
        <p:nvPicPr>
          <p:cNvPr id="406" name="Picture 9" descr="Diagram&#10;&#10;Description automatically generated"/>
          <p:cNvPicPr/>
          <p:nvPr/>
        </p:nvPicPr>
        <p:blipFill>
          <a:blip r:embed="rId7"/>
          <a:stretch/>
        </p:blipFill>
        <p:spPr>
          <a:xfrm>
            <a:off x="3685680" y="4301640"/>
            <a:ext cx="2361960" cy="1790280"/>
          </a:xfrm>
          <a:prstGeom prst="rect">
            <a:avLst/>
          </a:prstGeom>
          <a:ln>
            <a:noFill/>
          </a:ln>
        </p:spPr>
      </p:pic>
      <p:pic>
        <p:nvPicPr>
          <p:cNvPr id="407" name="Picture 10" descr="Diagram&#10;&#10;Description automatically generated"/>
          <p:cNvPicPr/>
          <p:nvPr/>
        </p:nvPicPr>
        <p:blipFill>
          <a:blip r:embed="rId8"/>
          <a:stretch/>
        </p:blipFill>
        <p:spPr>
          <a:xfrm>
            <a:off x="6533280" y="4258800"/>
            <a:ext cx="2295000" cy="1875960"/>
          </a:xfrm>
          <a:prstGeom prst="rect">
            <a:avLst/>
          </a:prstGeom>
          <a:ln>
            <a:noFill/>
          </a:ln>
        </p:spPr>
      </p:pic>
      <p:pic>
        <p:nvPicPr>
          <p:cNvPr id="408" name="Picture 11" descr="Diagram&#10;&#10;Description automatically generated"/>
          <p:cNvPicPr/>
          <p:nvPr/>
        </p:nvPicPr>
        <p:blipFill>
          <a:blip r:embed="rId9"/>
          <a:stretch/>
        </p:blipFill>
        <p:spPr>
          <a:xfrm>
            <a:off x="9410760" y="4302000"/>
            <a:ext cx="1742040" cy="1789200"/>
          </a:xfrm>
          <a:prstGeom prst="rect">
            <a:avLst/>
          </a:prstGeom>
          <a:ln>
            <a:noFill/>
          </a:ln>
        </p:spPr>
      </p:pic>
      <p:sp>
        <p:nvSpPr>
          <p:cNvPr id="409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19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Manufacturers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177120" y="1761120"/>
            <a:ext cx="6661080" cy="4851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As instances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Anal Fantasy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BIOglide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Durex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Fetish Fantasy Series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Intense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KingCock</a:t>
            </a: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	</a:t>
            </a: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12" name="Group 3"/>
          <p:cNvGrpSpPr/>
          <p:nvPr/>
        </p:nvGrpSpPr>
        <p:grpSpPr>
          <a:xfrm>
            <a:off x="8762760" y="1184760"/>
            <a:ext cx="3193560" cy="1575360"/>
            <a:chOff x="8762760" y="1184760"/>
            <a:chExt cx="3193560" cy="1575360"/>
          </a:xfrm>
        </p:grpSpPr>
        <p:pic>
          <p:nvPicPr>
            <p:cNvPr id="413" name="Picture 2" descr="Anal Fantasy"/>
            <p:cNvPicPr/>
            <p:nvPr/>
          </p:nvPicPr>
          <p:blipFill>
            <a:blip r:embed="rId2"/>
            <a:stretch/>
          </p:blipFill>
          <p:spPr>
            <a:xfrm>
              <a:off x="8762760" y="1184760"/>
              <a:ext cx="94752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4" name="Picture 4" descr="BIOglide"/>
            <p:cNvPicPr/>
            <p:nvPr/>
          </p:nvPicPr>
          <p:blipFill>
            <a:blip r:embed="rId3"/>
            <a:stretch/>
          </p:blipFill>
          <p:spPr>
            <a:xfrm>
              <a:off x="9842400" y="1184760"/>
              <a:ext cx="94752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5" name="Picture 6" descr="Durex"/>
            <p:cNvPicPr/>
            <p:nvPr/>
          </p:nvPicPr>
          <p:blipFill>
            <a:blip r:embed="rId4"/>
            <a:stretch/>
          </p:blipFill>
          <p:spPr>
            <a:xfrm>
              <a:off x="8762760" y="1782360"/>
              <a:ext cx="94752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6" name="Picture 14" descr="FETISH Fantasy Series"/>
            <p:cNvPicPr/>
            <p:nvPr/>
          </p:nvPicPr>
          <p:blipFill>
            <a:blip r:embed="rId5"/>
            <a:stretch/>
          </p:blipFill>
          <p:spPr>
            <a:xfrm>
              <a:off x="9842400" y="1772280"/>
              <a:ext cx="94752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7" name="Picture 16" descr="Intense"/>
            <p:cNvPicPr/>
            <p:nvPr/>
          </p:nvPicPr>
          <p:blipFill>
            <a:blip r:embed="rId6"/>
            <a:stretch/>
          </p:blipFill>
          <p:spPr>
            <a:xfrm>
              <a:off x="8762760" y="2351160"/>
              <a:ext cx="94752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8" name="Picture 18" descr="King Cock"/>
            <p:cNvPicPr/>
            <p:nvPr/>
          </p:nvPicPr>
          <p:blipFill>
            <a:blip r:embed="rId7"/>
            <a:stretch/>
          </p:blipFill>
          <p:spPr>
            <a:xfrm>
              <a:off x="9842400" y="2351160"/>
              <a:ext cx="94752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9" name="Picture 20" descr="LELO"/>
            <p:cNvPicPr/>
            <p:nvPr/>
          </p:nvPicPr>
          <p:blipFill>
            <a:blip r:embed="rId8"/>
            <a:stretch/>
          </p:blipFill>
          <p:spPr>
            <a:xfrm>
              <a:off x="11008800" y="1184760"/>
              <a:ext cx="94752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0" name="Picture 22" descr="Lover Boy"/>
            <p:cNvPicPr/>
            <p:nvPr/>
          </p:nvPicPr>
          <p:blipFill>
            <a:blip r:embed="rId9"/>
            <a:stretch/>
          </p:blipFill>
          <p:spPr>
            <a:xfrm>
              <a:off x="11008800" y="1780920"/>
              <a:ext cx="94752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1" name="Picture 24" descr="Obsessive Lingerie"/>
            <p:cNvPicPr/>
            <p:nvPr/>
          </p:nvPicPr>
          <p:blipFill>
            <a:blip r:embed="rId10"/>
            <a:stretch/>
          </p:blipFill>
          <p:spPr>
            <a:xfrm>
              <a:off x="11008800" y="2324520"/>
              <a:ext cx="947520" cy="408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22" name="Picture 6" descr=""/>
          <p:cNvPicPr/>
          <p:nvPr/>
        </p:nvPicPr>
        <p:blipFill>
          <a:blip r:embed="rId11"/>
          <a:stretch/>
        </p:blipFill>
        <p:spPr>
          <a:xfrm>
            <a:off x="4657320" y="2610000"/>
            <a:ext cx="1800000" cy="199800"/>
          </a:xfrm>
          <a:prstGeom prst="rect">
            <a:avLst/>
          </a:prstGeom>
          <a:ln>
            <a:noFill/>
          </a:ln>
        </p:spPr>
      </p:pic>
      <p:pic>
        <p:nvPicPr>
          <p:cNvPr id="423" name="Picture 12" descr=""/>
          <p:cNvPicPr/>
          <p:nvPr/>
        </p:nvPicPr>
        <p:blipFill>
          <a:blip r:embed="rId12"/>
          <a:stretch/>
        </p:blipFill>
        <p:spPr>
          <a:xfrm>
            <a:off x="2115720" y="2306520"/>
            <a:ext cx="2355120" cy="613440"/>
          </a:xfrm>
          <a:prstGeom prst="rect">
            <a:avLst/>
          </a:prstGeom>
          <a:ln>
            <a:noFill/>
          </a:ln>
        </p:spPr>
      </p:pic>
      <p:pic>
        <p:nvPicPr>
          <p:cNvPr id="424" name="Picture 14" descr=""/>
          <p:cNvPicPr/>
          <p:nvPr/>
        </p:nvPicPr>
        <p:blipFill>
          <a:blip r:embed="rId13"/>
          <a:stretch/>
        </p:blipFill>
        <p:spPr>
          <a:xfrm>
            <a:off x="2140560" y="3179520"/>
            <a:ext cx="2152440" cy="352080"/>
          </a:xfrm>
          <a:prstGeom prst="rect">
            <a:avLst/>
          </a:prstGeom>
          <a:ln>
            <a:noFill/>
          </a:ln>
        </p:spPr>
      </p:pic>
      <p:pic>
        <p:nvPicPr>
          <p:cNvPr id="425" name="Picture 16" descr=""/>
          <p:cNvPicPr/>
          <p:nvPr/>
        </p:nvPicPr>
        <p:blipFill>
          <a:blip r:embed="rId14"/>
          <a:stretch/>
        </p:blipFill>
        <p:spPr>
          <a:xfrm>
            <a:off x="4657320" y="3335760"/>
            <a:ext cx="1866600" cy="190080"/>
          </a:xfrm>
          <a:prstGeom prst="rect">
            <a:avLst/>
          </a:prstGeom>
          <a:ln>
            <a:noFill/>
          </a:ln>
        </p:spPr>
      </p:pic>
      <p:pic>
        <p:nvPicPr>
          <p:cNvPr id="426" name="Picture 18" descr=""/>
          <p:cNvPicPr/>
          <p:nvPr/>
        </p:nvPicPr>
        <p:blipFill>
          <a:blip r:embed="rId15"/>
          <a:stretch/>
        </p:blipFill>
        <p:spPr>
          <a:xfrm>
            <a:off x="2140920" y="3765960"/>
            <a:ext cx="2314080" cy="523440"/>
          </a:xfrm>
          <a:prstGeom prst="rect">
            <a:avLst/>
          </a:prstGeom>
          <a:ln>
            <a:noFill/>
          </a:ln>
        </p:spPr>
      </p:pic>
      <p:pic>
        <p:nvPicPr>
          <p:cNvPr id="427" name="Picture 20" descr=""/>
          <p:cNvPicPr/>
          <p:nvPr/>
        </p:nvPicPr>
        <p:blipFill>
          <a:blip r:embed="rId16"/>
          <a:stretch/>
        </p:blipFill>
        <p:spPr>
          <a:xfrm>
            <a:off x="4657320" y="3937680"/>
            <a:ext cx="2026440" cy="218160"/>
          </a:xfrm>
          <a:prstGeom prst="rect">
            <a:avLst/>
          </a:prstGeom>
          <a:ln>
            <a:noFill/>
          </a:ln>
        </p:spPr>
      </p:pic>
      <p:pic>
        <p:nvPicPr>
          <p:cNvPr id="428" name="Picture 23" descr=""/>
          <p:cNvPicPr/>
          <p:nvPr/>
        </p:nvPicPr>
        <p:blipFill>
          <a:blip r:embed="rId17"/>
          <a:stretch/>
        </p:blipFill>
        <p:spPr>
          <a:xfrm>
            <a:off x="2135520" y="4458600"/>
            <a:ext cx="2355120" cy="336240"/>
          </a:xfrm>
          <a:prstGeom prst="rect">
            <a:avLst/>
          </a:prstGeom>
          <a:ln>
            <a:noFill/>
          </a:ln>
        </p:spPr>
      </p:pic>
      <p:pic>
        <p:nvPicPr>
          <p:cNvPr id="429" name="Picture 25" descr=""/>
          <p:cNvPicPr/>
          <p:nvPr/>
        </p:nvPicPr>
        <p:blipFill>
          <a:blip r:embed="rId18"/>
          <a:stretch/>
        </p:blipFill>
        <p:spPr>
          <a:xfrm>
            <a:off x="4657320" y="4475160"/>
            <a:ext cx="1962720" cy="189720"/>
          </a:xfrm>
          <a:prstGeom prst="rect">
            <a:avLst/>
          </a:prstGeom>
          <a:ln>
            <a:noFill/>
          </a:ln>
        </p:spPr>
      </p:pic>
      <p:pic>
        <p:nvPicPr>
          <p:cNvPr id="430" name="Picture 27" descr=""/>
          <p:cNvPicPr/>
          <p:nvPr/>
        </p:nvPicPr>
        <p:blipFill>
          <a:blip r:embed="rId19"/>
          <a:stretch/>
        </p:blipFill>
        <p:spPr>
          <a:xfrm>
            <a:off x="2135520" y="5026680"/>
            <a:ext cx="1866600" cy="390240"/>
          </a:xfrm>
          <a:prstGeom prst="rect">
            <a:avLst/>
          </a:prstGeom>
          <a:ln>
            <a:noFill/>
          </a:ln>
        </p:spPr>
      </p:pic>
      <p:pic>
        <p:nvPicPr>
          <p:cNvPr id="431" name="Picture 29" descr=""/>
          <p:cNvPicPr/>
          <p:nvPr/>
        </p:nvPicPr>
        <p:blipFill>
          <a:blip r:embed="rId20"/>
          <a:stretch/>
        </p:blipFill>
        <p:spPr>
          <a:xfrm>
            <a:off x="4657320" y="5118480"/>
            <a:ext cx="1856880" cy="237600"/>
          </a:xfrm>
          <a:prstGeom prst="rect">
            <a:avLst/>
          </a:prstGeom>
          <a:ln>
            <a:noFill/>
          </a:ln>
        </p:spPr>
      </p:pic>
      <p:pic>
        <p:nvPicPr>
          <p:cNvPr id="432" name="Picture 31" descr=""/>
          <p:cNvPicPr/>
          <p:nvPr/>
        </p:nvPicPr>
        <p:blipFill>
          <a:blip r:embed="rId21"/>
          <a:stretch/>
        </p:blipFill>
        <p:spPr>
          <a:xfrm>
            <a:off x="2146320" y="5763240"/>
            <a:ext cx="1733040" cy="371160"/>
          </a:xfrm>
          <a:prstGeom prst="rect">
            <a:avLst/>
          </a:prstGeom>
          <a:ln>
            <a:noFill/>
          </a:ln>
        </p:spPr>
      </p:pic>
      <p:pic>
        <p:nvPicPr>
          <p:cNvPr id="433" name="Picture 33" descr=""/>
          <p:cNvPicPr/>
          <p:nvPr/>
        </p:nvPicPr>
        <p:blipFill>
          <a:blip r:embed="rId22"/>
          <a:stretch/>
        </p:blipFill>
        <p:spPr>
          <a:xfrm>
            <a:off x="4657320" y="5853960"/>
            <a:ext cx="1714320" cy="190080"/>
          </a:xfrm>
          <a:prstGeom prst="rect">
            <a:avLst/>
          </a:prstGeom>
          <a:ln>
            <a:noFill/>
          </a:ln>
        </p:spPr>
      </p:pic>
      <p:sp>
        <p:nvSpPr>
          <p:cNvPr id="434" name="CustomShape 4"/>
          <p:cNvSpPr/>
          <p:nvPr/>
        </p:nvSpPr>
        <p:spPr>
          <a:xfrm>
            <a:off x="7000920" y="4072320"/>
            <a:ext cx="4029840" cy="34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LELO</a:t>
            </a:r>
            <a:endParaRPr b="0" lang="el-GR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l-GR" sz="14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Lover Boy</a:t>
            </a:r>
            <a:endParaRPr b="0" lang="el-GR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l-GR" sz="14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Obsessive </a:t>
            </a:r>
            <a:endParaRPr b="0" lang="el-G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      </a:t>
            </a: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Lingerie</a:t>
            </a:r>
            <a:endParaRPr b="0" lang="el-GR" sz="1400" spc="-1" strike="noStrike">
              <a:latin typeface="Arial"/>
            </a:endParaRPr>
          </a:p>
        </p:txBody>
      </p:sp>
      <p:pic>
        <p:nvPicPr>
          <p:cNvPr id="435" name="Picture 35" descr=""/>
          <p:cNvPicPr/>
          <p:nvPr/>
        </p:nvPicPr>
        <p:blipFill>
          <a:blip r:embed="rId23"/>
          <a:stretch/>
        </p:blipFill>
        <p:spPr>
          <a:xfrm>
            <a:off x="7977240" y="3991320"/>
            <a:ext cx="2095200" cy="342720"/>
          </a:xfrm>
          <a:prstGeom prst="rect">
            <a:avLst/>
          </a:prstGeom>
          <a:ln>
            <a:noFill/>
          </a:ln>
        </p:spPr>
      </p:pic>
      <p:pic>
        <p:nvPicPr>
          <p:cNvPr id="436" name="Picture 37" descr=""/>
          <p:cNvPicPr/>
          <p:nvPr/>
        </p:nvPicPr>
        <p:blipFill>
          <a:blip r:embed="rId24"/>
          <a:stretch/>
        </p:blipFill>
        <p:spPr>
          <a:xfrm>
            <a:off x="10249920" y="4101480"/>
            <a:ext cx="1828440" cy="218880"/>
          </a:xfrm>
          <a:prstGeom prst="rect">
            <a:avLst/>
          </a:prstGeom>
          <a:ln>
            <a:noFill/>
          </a:ln>
        </p:spPr>
      </p:pic>
      <p:pic>
        <p:nvPicPr>
          <p:cNvPr id="437" name="Picture 39" descr=""/>
          <p:cNvPicPr/>
          <p:nvPr/>
        </p:nvPicPr>
        <p:blipFill>
          <a:blip r:embed="rId25"/>
          <a:stretch/>
        </p:blipFill>
        <p:spPr>
          <a:xfrm>
            <a:off x="8107560" y="4574160"/>
            <a:ext cx="1999800" cy="514080"/>
          </a:xfrm>
          <a:prstGeom prst="rect">
            <a:avLst/>
          </a:prstGeom>
          <a:ln>
            <a:noFill/>
          </a:ln>
        </p:spPr>
      </p:pic>
      <p:pic>
        <p:nvPicPr>
          <p:cNvPr id="438" name="Picture 41" descr=""/>
          <p:cNvPicPr/>
          <p:nvPr/>
        </p:nvPicPr>
        <p:blipFill>
          <a:blip r:embed="rId26"/>
          <a:stretch/>
        </p:blipFill>
        <p:spPr>
          <a:xfrm>
            <a:off x="10287720" y="4704120"/>
            <a:ext cx="1790280" cy="218880"/>
          </a:xfrm>
          <a:prstGeom prst="rect">
            <a:avLst/>
          </a:prstGeom>
          <a:ln>
            <a:noFill/>
          </a:ln>
        </p:spPr>
      </p:pic>
      <p:pic>
        <p:nvPicPr>
          <p:cNvPr id="439" name="Picture 43" descr=""/>
          <p:cNvPicPr/>
          <p:nvPr/>
        </p:nvPicPr>
        <p:blipFill>
          <a:blip r:embed="rId27"/>
          <a:stretch/>
        </p:blipFill>
        <p:spPr>
          <a:xfrm>
            <a:off x="8262720" y="5344200"/>
            <a:ext cx="1809360" cy="342720"/>
          </a:xfrm>
          <a:prstGeom prst="rect">
            <a:avLst/>
          </a:prstGeom>
          <a:ln>
            <a:noFill/>
          </a:ln>
        </p:spPr>
      </p:pic>
      <p:pic>
        <p:nvPicPr>
          <p:cNvPr id="440" name="Picture 60" descr=""/>
          <p:cNvPicPr/>
          <p:nvPr/>
        </p:nvPicPr>
        <p:blipFill>
          <a:blip r:embed="rId28"/>
          <a:stretch/>
        </p:blipFill>
        <p:spPr>
          <a:xfrm>
            <a:off x="10293480" y="5434560"/>
            <a:ext cx="1800000" cy="199800"/>
          </a:xfrm>
          <a:prstGeom prst="rect">
            <a:avLst/>
          </a:prstGeom>
          <a:ln>
            <a:noFill/>
          </a:ln>
        </p:spPr>
      </p:pic>
      <p:pic>
        <p:nvPicPr>
          <p:cNvPr id="441" name="Picture 45" descr=""/>
          <p:cNvPicPr/>
          <p:nvPr/>
        </p:nvPicPr>
        <p:blipFill>
          <a:blip r:embed="rId29"/>
          <a:stretch/>
        </p:blipFill>
        <p:spPr>
          <a:xfrm>
            <a:off x="5248800" y="379800"/>
            <a:ext cx="1371240" cy="1047240"/>
          </a:xfrm>
          <a:prstGeom prst="rect">
            <a:avLst/>
          </a:prstGeom>
          <a:ln>
            <a:noFill/>
          </a:ln>
        </p:spPr>
      </p:pic>
      <p:sp>
        <p:nvSpPr>
          <p:cNvPr id="442" name="CustomShape 5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20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838080" y="-374400"/>
            <a:ext cx="10515240" cy="2064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Value Partition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838080" y="1311120"/>
            <a:ext cx="7089120" cy="4865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The 'design pattern' used to refine the descriptions of various classes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SizeRanges describe the clothing size  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XS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M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L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XL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XXL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PriceType describe the price's type 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wholesale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retail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5" name="Picture 4" descr=""/>
          <p:cNvPicPr/>
          <p:nvPr/>
        </p:nvPicPr>
        <p:blipFill>
          <a:blip r:embed="rId2"/>
          <a:stretch/>
        </p:blipFill>
        <p:spPr>
          <a:xfrm>
            <a:off x="6340320" y="1941120"/>
            <a:ext cx="848880" cy="1237680"/>
          </a:xfrm>
          <a:prstGeom prst="rect">
            <a:avLst/>
          </a:prstGeom>
          <a:ln>
            <a:noFill/>
          </a:ln>
        </p:spPr>
      </p:pic>
      <p:pic>
        <p:nvPicPr>
          <p:cNvPr id="446" name="Picture 5" descr=""/>
          <p:cNvPicPr/>
          <p:nvPr/>
        </p:nvPicPr>
        <p:blipFill>
          <a:blip r:embed="rId3"/>
          <a:srcRect l="-5269" t="0" r="5040" b="0"/>
          <a:stretch/>
        </p:blipFill>
        <p:spPr>
          <a:xfrm>
            <a:off x="6292080" y="3180960"/>
            <a:ext cx="896760" cy="637560"/>
          </a:xfrm>
          <a:prstGeom prst="rect">
            <a:avLst/>
          </a:prstGeom>
          <a:ln>
            <a:noFill/>
          </a:ln>
        </p:spPr>
      </p:pic>
      <p:pic>
        <p:nvPicPr>
          <p:cNvPr id="447" name="Picture 8" descr="Logo&#10;&#10;Description automatically generated"/>
          <p:cNvPicPr/>
          <p:nvPr/>
        </p:nvPicPr>
        <p:blipFill>
          <a:blip r:embed="rId4"/>
          <a:stretch/>
        </p:blipFill>
        <p:spPr>
          <a:xfrm>
            <a:off x="5981040" y="4281480"/>
            <a:ext cx="1591920" cy="1667160"/>
          </a:xfrm>
          <a:prstGeom prst="rect">
            <a:avLst/>
          </a:prstGeom>
          <a:ln>
            <a:noFill/>
          </a:ln>
        </p:spPr>
      </p:pic>
      <p:sp>
        <p:nvSpPr>
          <p:cNvPr id="448" name="CustomShape 3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21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Individuals for Products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50" name="Group 2"/>
          <p:cNvGrpSpPr/>
          <p:nvPr/>
        </p:nvGrpSpPr>
        <p:grpSpPr>
          <a:xfrm>
            <a:off x="2827080" y="1493280"/>
            <a:ext cx="8898120" cy="5179320"/>
            <a:chOff x="2827080" y="1493280"/>
            <a:chExt cx="8898120" cy="5179320"/>
          </a:xfrm>
        </p:grpSpPr>
        <p:grpSp>
          <p:nvGrpSpPr>
            <p:cNvPr id="451" name="Group 3"/>
            <p:cNvGrpSpPr/>
            <p:nvPr/>
          </p:nvGrpSpPr>
          <p:grpSpPr>
            <a:xfrm>
              <a:off x="2842920" y="1493280"/>
              <a:ext cx="8882280" cy="480240"/>
              <a:chOff x="2842920" y="1493280"/>
              <a:chExt cx="8882280" cy="480240"/>
            </a:xfrm>
          </p:grpSpPr>
          <p:pic>
            <p:nvPicPr>
              <p:cNvPr id="452" name="Picture 61" descr=""/>
              <p:cNvPicPr/>
              <p:nvPr/>
            </p:nvPicPr>
            <p:blipFill>
              <a:blip r:embed="rId2"/>
              <a:stretch/>
            </p:blipFill>
            <p:spPr>
              <a:xfrm>
                <a:off x="2842920" y="1636200"/>
                <a:ext cx="1770840" cy="17460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53" name="Picture 63" descr=""/>
              <p:cNvPicPr/>
              <p:nvPr/>
            </p:nvPicPr>
            <p:blipFill>
              <a:blip r:embed="rId3"/>
              <a:stretch/>
            </p:blipFill>
            <p:spPr>
              <a:xfrm>
                <a:off x="5213160" y="1636200"/>
                <a:ext cx="1023840" cy="24480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54" name="Picture 65" descr=""/>
              <p:cNvPicPr/>
              <p:nvPr/>
            </p:nvPicPr>
            <p:blipFill>
              <a:blip r:embed="rId4"/>
              <a:stretch/>
            </p:blipFill>
            <p:spPr>
              <a:xfrm>
                <a:off x="9089280" y="1493280"/>
                <a:ext cx="2635920" cy="48024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</p:grpSp>
        <p:grpSp>
          <p:nvGrpSpPr>
            <p:cNvPr id="455" name="Group 4"/>
            <p:cNvGrpSpPr/>
            <p:nvPr/>
          </p:nvGrpSpPr>
          <p:grpSpPr>
            <a:xfrm>
              <a:off x="2827080" y="2781360"/>
              <a:ext cx="8866440" cy="763560"/>
              <a:chOff x="2827080" y="2781360"/>
              <a:chExt cx="8866440" cy="763560"/>
            </a:xfrm>
          </p:grpSpPr>
          <p:pic>
            <p:nvPicPr>
              <p:cNvPr id="456" name="Picture 69" descr=""/>
              <p:cNvPicPr/>
              <p:nvPr/>
            </p:nvPicPr>
            <p:blipFill>
              <a:blip r:embed="rId5"/>
              <a:stretch/>
            </p:blipFill>
            <p:spPr>
              <a:xfrm>
                <a:off x="2827080" y="3099960"/>
                <a:ext cx="1770840" cy="13068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57" name="Picture 71" descr=""/>
              <p:cNvPicPr/>
              <p:nvPr/>
            </p:nvPicPr>
            <p:blipFill>
              <a:blip r:embed="rId6"/>
              <a:stretch/>
            </p:blipFill>
            <p:spPr>
              <a:xfrm>
                <a:off x="5082480" y="2934360"/>
                <a:ext cx="1770840" cy="43128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58" name="Picture 73" descr=""/>
              <p:cNvPicPr/>
              <p:nvPr/>
            </p:nvPicPr>
            <p:blipFill>
              <a:blip r:embed="rId7"/>
              <a:stretch/>
            </p:blipFill>
            <p:spPr>
              <a:xfrm>
                <a:off x="9057600" y="2781360"/>
                <a:ext cx="2635920" cy="21996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59" name="Picture 75" descr=""/>
              <p:cNvPicPr/>
              <p:nvPr/>
            </p:nvPicPr>
            <p:blipFill>
              <a:blip r:embed="rId8"/>
              <a:stretch/>
            </p:blipFill>
            <p:spPr>
              <a:xfrm>
                <a:off x="9057600" y="3175200"/>
                <a:ext cx="2635920" cy="36972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</p:grpSp>
        <p:grpSp>
          <p:nvGrpSpPr>
            <p:cNvPr id="460" name="Group 5"/>
            <p:cNvGrpSpPr/>
            <p:nvPr/>
          </p:nvGrpSpPr>
          <p:grpSpPr>
            <a:xfrm>
              <a:off x="2827080" y="6202800"/>
              <a:ext cx="8882280" cy="469800"/>
              <a:chOff x="2827080" y="6202800"/>
              <a:chExt cx="8882280" cy="469800"/>
            </a:xfrm>
          </p:grpSpPr>
          <p:pic>
            <p:nvPicPr>
              <p:cNvPr id="461" name="Picture 83" descr=""/>
              <p:cNvPicPr/>
              <p:nvPr/>
            </p:nvPicPr>
            <p:blipFill>
              <a:blip r:embed="rId9"/>
              <a:stretch/>
            </p:blipFill>
            <p:spPr>
              <a:xfrm>
                <a:off x="2827080" y="6366600"/>
                <a:ext cx="1307520" cy="17352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62" name="Picture 85" descr=""/>
              <p:cNvPicPr/>
              <p:nvPr/>
            </p:nvPicPr>
            <p:blipFill>
              <a:blip r:embed="rId10"/>
              <a:stretch/>
            </p:blipFill>
            <p:spPr>
              <a:xfrm>
                <a:off x="5288760" y="6233400"/>
                <a:ext cx="1389960" cy="43920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63" name="Picture 87" descr=""/>
              <p:cNvPicPr/>
              <p:nvPr/>
            </p:nvPicPr>
            <p:blipFill>
              <a:blip r:embed="rId11"/>
              <a:stretch/>
            </p:blipFill>
            <p:spPr>
              <a:xfrm>
                <a:off x="9073440" y="6202800"/>
                <a:ext cx="2635920" cy="43560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</p:grpSp>
        <p:grpSp>
          <p:nvGrpSpPr>
            <p:cNvPr id="464" name="Group 6"/>
            <p:cNvGrpSpPr/>
            <p:nvPr/>
          </p:nvGrpSpPr>
          <p:grpSpPr>
            <a:xfrm>
              <a:off x="2842920" y="4267440"/>
              <a:ext cx="8882280" cy="1032120"/>
              <a:chOff x="2842920" y="4267440"/>
              <a:chExt cx="8882280" cy="1032120"/>
            </a:xfrm>
          </p:grpSpPr>
          <p:pic>
            <p:nvPicPr>
              <p:cNvPr id="465" name="Picture 77" descr=""/>
              <p:cNvPicPr/>
              <p:nvPr/>
            </p:nvPicPr>
            <p:blipFill>
              <a:blip r:embed="rId12"/>
              <a:stretch/>
            </p:blipFill>
            <p:spPr>
              <a:xfrm>
                <a:off x="2842920" y="4664160"/>
                <a:ext cx="1235520" cy="16308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66" name="Picture 81" descr=""/>
              <p:cNvPicPr/>
              <p:nvPr/>
            </p:nvPicPr>
            <p:blipFill>
              <a:blip r:embed="rId13"/>
              <a:stretch/>
            </p:blipFill>
            <p:spPr>
              <a:xfrm>
                <a:off x="5187600" y="4267440"/>
                <a:ext cx="3439440" cy="103212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467" name="Picture 91" descr=""/>
              <p:cNvPicPr/>
              <p:nvPr/>
            </p:nvPicPr>
            <p:blipFill>
              <a:blip r:embed="rId14"/>
              <a:stretch/>
            </p:blipFill>
            <p:spPr>
              <a:xfrm>
                <a:off x="9089280" y="4645080"/>
                <a:ext cx="2635920" cy="234720"/>
              </a:xfrm>
              <a:prstGeom prst="rect">
                <a:avLst/>
              </a:prstGeom>
              <a:ln cap="sq" w="88920">
                <a:solidFill>
                  <a:srgbClr val="5e1b73"/>
                </a:solidFill>
                <a:miter/>
              </a:ln>
              <a:effectLst>
                <a:innerShdw blurRad="76200">
                  <a:srgbClr val="000000"/>
                </a:innerShdw>
              </a:effectLst>
            </p:spPr>
          </p:pic>
        </p:grpSp>
      </p:grpSp>
      <p:sp>
        <p:nvSpPr>
          <p:cNvPr id="468" name="CustomShape 7"/>
          <p:cNvSpPr/>
          <p:nvPr/>
        </p:nvSpPr>
        <p:spPr>
          <a:xfrm rot="19980000">
            <a:off x="180720" y="3660480"/>
            <a:ext cx="2292480" cy="6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Roboto Light"/>
                <a:ea typeface="Roboto Light"/>
              </a:rPr>
              <a:t>In total we have 42 instances for the products</a:t>
            </a:r>
            <a:endParaRPr b="0" lang="el-GR" sz="1400" spc="-1" strike="noStrike">
              <a:latin typeface="Arial"/>
            </a:endParaRPr>
          </a:p>
        </p:txBody>
      </p:sp>
      <p:sp>
        <p:nvSpPr>
          <p:cNvPr id="469" name="CustomShape 8"/>
          <p:cNvSpPr/>
          <p:nvPr/>
        </p:nvSpPr>
        <p:spPr>
          <a:xfrm>
            <a:off x="11745000" y="630936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23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Individuals for Customers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" name="CustomShape 2"/>
          <p:cNvSpPr/>
          <p:nvPr/>
        </p:nvSpPr>
        <p:spPr>
          <a:xfrm rot="19986000">
            <a:off x="-79200" y="3434400"/>
            <a:ext cx="2292480" cy="6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18 instances for the customers</a:t>
            </a:r>
            <a:endParaRPr b="0" lang="el-GR" sz="1600" spc="-1" strike="noStrike">
              <a:latin typeface="Arial"/>
            </a:endParaRPr>
          </a:p>
        </p:txBody>
      </p:sp>
      <p:pic>
        <p:nvPicPr>
          <p:cNvPr id="472" name="Picture 3" descr=""/>
          <p:cNvPicPr/>
          <p:nvPr/>
        </p:nvPicPr>
        <p:blipFill>
          <a:blip r:embed="rId2"/>
          <a:stretch/>
        </p:blipFill>
        <p:spPr>
          <a:xfrm>
            <a:off x="5325480" y="2127960"/>
            <a:ext cx="128556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73" name="Picture 5" descr=""/>
          <p:cNvPicPr/>
          <p:nvPr/>
        </p:nvPicPr>
        <p:blipFill>
          <a:blip r:embed="rId3"/>
          <a:stretch/>
        </p:blipFill>
        <p:spPr>
          <a:xfrm>
            <a:off x="2259720" y="2073600"/>
            <a:ext cx="157284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74" name="Picture 7" descr=""/>
          <p:cNvPicPr/>
          <p:nvPr/>
        </p:nvPicPr>
        <p:blipFill>
          <a:blip r:embed="rId4"/>
          <a:stretch/>
        </p:blipFill>
        <p:spPr>
          <a:xfrm>
            <a:off x="2259720" y="2728440"/>
            <a:ext cx="277596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75" name="Picture 10" descr=""/>
          <p:cNvPicPr/>
          <p:nvPr/>
        </p:nvPicPr>
        <p:blipFill>
          <a:blip r:embed="rId5"/>
          <a:stretch/>
        </p:blipFill>
        <p:spPr>
          <a:xfrm>
            <a:off x="5325480" y="2701800"/>
            <a:ext cx="128556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76" name="Picture 9" descr=""/>
          <p:cNvPicPr/>
          <p:nvPr/>
        </p:nvPicPr>
        <p:blipFill>
          <a:blip r:embed="rId6"/>
          <a:stretch/>
        </p:blipFill>
        <p:spPr>
          <a:xfrm>
            <a:off x="2259720" y="3292560"/>
            <a:ext cx="106848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77" name="Picture 12" descr=""/>
          <p:cNvPicPr/>
          <p:nvPr/>
        </p:nvPicPr>
        <p:blipFill>
          <a:blip r:embed="rId7"/>
          <a:stretch/>
        </p:blipFill>
        <p:spPr>
          <a:xfrm>
            <a:off x="2259720" y="3846240"/>
            <a:ext cx="165780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78" name="Picture 14" descr=""/>
          <p:cNvPicPr/>
          <p:nvPr/>
        </p:nvPicPr>
        <p:blipFill>
          <a:blip r:embed="rId8"/>
          <a:stretch/>
        </p:blipFill>
        <p:spPr>
          <a:xfrm>
            <a:off x="2259720" y="4416120"/>
            <a:ext cx="91584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79" name="Picture 20" descr=""/>
          <p:cNvPicPr/>
          <p:nvPr/>
        </p:nvPicPr>
        <p:blipFill>
          <a:blip r:embed="rId9"/>
          <a:stretch/>
        </p:blipFill>
        <p:spPr>
          <a:xfrm>
            <a:off x="2259720" y="4951440"/>
            <a:ext cx="85392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80" name="Picture 22" descr=""/>
          <p:cNvPicPr/>
          <p:nvPr/>
        </p:nvPicPr>
        <p:blipFill>
          <a:blip r:embed="rId10"/>
          <a:stretch/>
        </p:blipFill>
        <p:spPr>
          <a:xfrm>
            <a:off x="2259720" y="5480280"/>
            <a:ext cx="84672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81" name="Picture 24" descr=""/>
          <p:cNvPicPr/>
          <p:nvPr/>
        </p:nvPicPr>
        <p:blipFill>
          <a:blip r:embed="rId11"/>
          <a:stretch/>
        </p:blipFill>
        <p:spPr>
          <a:xfrm>
            <a:off x="2259720" y="5970600"/>
            <a:ext cx="107676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82" name="Picture 25" descr=""/>
          <p:cNvPicPr/>
          <p:nvPr/>
        </p:nvPicPr>
        <p:blipFill>
          <a:blip r:embed="rId12"/>
          <a:stretch/>
        </p:blipFill>
        <p:spPr>
          <a:xfrm>
            <a:off x="5325480" y="3311640"/>
            <a:ext cx="128556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83" name="Picture 26" descr=""/>
          <p:cNvPicPr/>
          <p:nvPr/>
        </p:nvPicPr>
        <p:blipFill>
          <a:blip r:embed="rId13"/>
          <a:stretch/>
        </p:blipFill>
        <p:spPr>
          <a:xfrm>
            <a:off x="5325480" y="3846240"/>
            <a:ext cx="128556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84" name="Picture 27" descr=""/>
          <p:cNvPicPr/>
          <p:nvPr/>
        </p:nvPicPr>
        <p:blipFill>
          <a:blip r:embed="rId14"/>
          <a:stretch/>
        </p:blipFill>
        <p:spPr>
          <a:xfrm>
            <a:off x="5325480" y="4421880"/>
            <a:ext cx="128556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85" name="Picture 28" descr=""/>
          <p:cNvPicPr/>
          <p:nvPr/>
        </p:nvPicPr>
        <p:blipFill>
          <a:blip r:embed="rId15"/>
          <a:stretch/>
        </p:blipFill>
        <p:spPr>
          <a:xfrm>
            <a:off x="5325480" y="5480280"/>
            <a:ext cx="128556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86" name="Picture 29" descr=""/>
          <p:cNvPicPr/>
          <p:nvPr/>
        </p:nvPicPr>
        <p:blipFill>
          <a:blip r:embed="rId16"/>
          <a:stretch/>
        </p:blipFill>
        <p:spPr>
          <a:xfrm>
            <a:off x="5325480" y="4956480"/>
            <a:ext cx="128556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87" name="Picture 30" descr=""/>
          <p:cNvPicPr/>
          <p:nvPr/>
        </p:nvPicPr>
        <p:blipFill>
          <a:blip r:embed="rId17"/>
          <a:stretch/>
        </p:blipFill>
        <p:spPr>
          <a:xfrm>
            <a:off x="5325480" y="5970600"/>
            <a:ext cx="128556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88" name="Picture 32" descr=""/>
          <p:cNvPicPr/>
          <p:nvPr/>
        </p:nvPicPr>
        <p:blipFill>
          <a:blip r:embed="rId18"/>
          <a:stretch/>
        </p:blipFill>
        <p:spPr>
          <a:xfrm>
            <a:off x="2244960" y="6483960"/>
            <a:ext cx="1445040" cy="2044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89" name="Picture 33" descr=""/>
          <p:cNvPicPr/>
          <p:nvPr/>
        </p:nvPicPr>
        <p:blipFill>
          <a:blip r:embed="rId19"/>
          <a:stretch/>
        </p:blipFill>
        <p:spPr>
          <a:xfrm>
            <a:off x="5325480" y="6463440"/>
            <a:ext cx="128556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90" name="Picture 35" descr=""/>
          <p:cNvPicPr/>
          <p:nvPr/>
        </p:nvPicPr>
        <p:blipFill>
          <a:blip r:embed="rId20"/>
          <a:stretch/>
        </p:blipFill>
        <p:spPr>
          <a:xfrm>
            <a:off x="7804440" y="2170440"/>
            <a:ext cx="74268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91" name="Picture 37" descr=""/>
          <p:cNvPicPr/>
          <p:nvPr/>
        </p:nvPicPr>
        <p:blipFill>
          <a:blip r:embed="rId21"/>
          <a:stretch/>
        </p:blipFill>
        <p:spPr>
          <a:xfrm>
            <a:off x="7785360" y="2695680"/>
            <a:ext cx="1192320" cy="2026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92" name="Picture 39" descr=""/>
          <p:cNvPicPr/>
          <p:nvPr/>
        </p:nvPicPr>
        <p:blipFill>
          <a:blip r:embed="rId22"/>
          <a:stretch/>
        </p:blipFill>
        <p:spPr>
          <a:xfrm>
            <a:off x="10369800" y="2687760"/>
            <a:ext cx="1247400" cy="2188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93" name="Picture 103" descr=""/>
          <p:cNvPicPr/>
          <p:nvPr/>
        </p:nvPicPr>
        <p:blipFill>
          <a:blip r:embed="rId23"/>
          <a:stretch/>
        </p:blipFill>
        <p:spPr>
          <a:xfrm>
            <a:off x="10369800" y="2184480"/>
            <a:ext cx="1285560" cy="2188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94" name="Picture 4" descr=""/>
          <p:cNvPicPr/>
          <p:nvPr/>
        </p:nvPicPr>
        <p:blipFill>
          <a:blip r:embed="rId24"/>
          <a:stretch/>
        </p:blipFill>
        <p:spPr>
          <a:xfrm>
            <a:off x="7804440" y="5717880"/>
            <a:ext cx="1119240" cy="21924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95" name="Picture 8" descr=""/>
          <p:cNvPicPr/>
          <p:nvPr/>
        </p:nvPicPr>
        <p:blipFill>
          <a:blip r:embed="rId25"/>
          <a:stretch/>
        </p:blipFill>
        <p:spPr>
          <a:xfrm>
            <a:off x="7811280" y="6284160"/>
            <a:ext cx="1056960" cy="171000"/>
          </a:xfrm>
          <a:prstGeom prst="rect">
            <a:avLst/>
          </a:prstGeom>
          <a:ln cap="sq" w="88920">
            <a:solidFill>
              <a:srgbClr val="7030a0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96" name="Picture 13" descr=""/>
          <p:cNvPicPr/>
          <p:nvPr/>
        </p:nvPicPr>
        <p:blipFill>
          <a:blip r:embed="rId26"/>
          <a:stretch/>
        </p:blipFill>
        <p:spPr>
          <a:xfrm>
            <a:off x="7785360" y="3159360"/>
            <a:ext cx="980640" cy="161640"/>
          </a:xfrm>
          <a:prstGeom prst="rect">
            <a:avLst/>
          </a:prstGeom>
          <a:ln cap="sq" w="88920">
            <a:solidFill>
              <a:srgbClr val="7030a0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97" name="Picture 16" descr=""/>
          <p:cNvPicPr/>
          <p:nvPr/>
        </p:nvPicPr>
        <p:blipFill>
          <a:blip r:embed="rId27"/>
          <a:stretch/>
        </p:blipFill>
        <p:spPr>
          <a:xfrm>
            <a:off x="7785360" y="3642480"/>
            <a:ext cx="809280" cy="180720"/>
          </a:xfrm>
          <a:prstGeom prst="rect">
            <a:avLst/>
          </a:prstGeom>
          <a:ln cap="sq" w="88920">
            <a:solidFill>
              <a:srgbClr val="7030a0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98" name="Picture 19" descr=""/>
          <p:cNvPicPr/>
          <p:nvPr/>
        </p:nvPicPr>
        <p:blipFill>
          <a:blip r:embed="rId28"/>
          <a:stretch/>
        </p:blipFill>
        <p:spPr>
          <a:xfrm>
            <a:off x="7805880" y="5145840"/>
            <a:ext cx="837720" cy="199800"/>
          </a:xfrm>
          <a:prstGeom prst="rect">
            <a:avLst/>
          </a:prstGeom>
          <a:ln cap="sq" w="88920">
            <a:solidFill>
              <a:srgbClr val="7030a0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499" name="Picture 23" descr=""/>
          <p:cNvPicPr/>
          <p:nvPr/>
        </p:nvPicPr>
        <p:blipFill>
          <a:blip r:embed="rId29"/>
          <a:stretch/>
        </p:blipFill>
        <p:spPr>
          <a:xfrm>
            <a:off x="7804440" y="4542840"/>
            <a:ext cx="999720" cy="199800"/>
          </a:xfrm>
          <a:prstGeom prst="rect">
            <a:avLst/>
          </a:prstGeom>
          <a:ln cap="sq" w="88920">
            <a:solidFill>
              <a:srgbClr val="7030a0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00" name="Picture 34" descr=""/>
          <p:cNvPicPr/>
          <p:nvPr/>
        </p:nvPicPr>
        <p:blipFill>
          <a:blip r:embed="rId30"/>
          <a:stretch/>
        </p:blipFill>
        <p:spPr>
          <a:xfrm>
            <a:off x="7785360" y="4081320"/>
            <a:ext cx="1056960" cy="190080"/>
          </a:xfrm>
          <a:prstGeom prst="rect">
            <a:avLst/>
          </a:prstGeom>
          <a:ln cap="sq" w="88920">
            <a:solidFill>
              <a:srgbClr val="7030a0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01" name="Picture 38" descr=""/>
          <p:cNvPicPr/>
          <p:nvPr/>
        </p:nvPicPr>
        <p:blipFill>
          <a:blip r:embed="rId31"/>
          <a:stretch/>
        </p:blipFill>
        <p:spPr>
          <a:xfrm>
            <a:off x="10376640" y="6246360"/>
            <a:ext cx="1333080" cy="247320"/>
          </a:xfrm>
          <a:prstGeom prst="rect">
            <a:avLst/>
          </a:prstGeom>
          <a:ln cap="sq" w="88920">
            <a:solidFill>
              <a:srgbClr val="7030a0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02" name="Picture 41" descr=""/>
          <p:cNvPicPr/>
          <p:nvPr/>
        </p:nvPicPr>
        <p:blipFill>
          <a:blip r:embed="rId32"/>
          <a:stretch/>
        </p:blipFill>
        <p:spPr>
          <a:xfrm>
            <a:off x="10369800" y="3153600"/>
            <a:ext cx="1247400" cy="2188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03" name="Picture 42" descr=""/>
          <p:cNvPicPr/>
          <p:nvPr/>
        </p:nvPicPr>
        <p:blipFill>
          <a:blip r:embed="rId33"/>
          <a:stretch/>
        </p:blipFill>
        <p:spPr>
          <a:xfrm>
            <a:off x="10376640" y="5717880"/>
            <a:ext cx="1333080" cy="247320"/>
          </a:xfrm>
          <a:prstGeom prst="rect">
            <a:avLst/>
          </a:prstGeom>
          <a:ln cap="sq" w="88920">
            <a:solidFill>
              <a:srgbClr val="7030a0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04" name="Picture 43" descr=""/>
          <p:cNvPicPr/>
          <p:nvPr/>
        </p:nvPicPr>
        <p:blipFill>
          <a:blip r:embed="rId34"/>
          <a:stretch/>
        </p:blipFill>
        <p:spPr>
          <a:xfrm>
            <a:off x="10369800" y="3669840"/>
            <a:ext cx="1247400" cy="2188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05" name="Picture 44" descr=""/>
          <p:cNvPicPr/>
          <p:nvPr/>
        </p:nvPicPr>
        <p:blipFill>
          <a:blip r:embed="rId35"/>
          <a:stretch/>
        </p:blipFill>
        <p:spPr>
          <a:xfrm>
            <a:off x="10376640" y="5132880"/>
            <a:ext cx="1333080" cy="247320"/>
          </a:xfrm>
          <a:prstGeom prst="rect">
            <a:avLst/>
          </a:prstGeom>
          <a:ln cap="sq" w="88920">
            <a:solidFill>
              <a:srgbClr val="7030a0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06" name="Picture 45" descr=""/>
          <p:cNvPicPr/>
          <p:nvPr/>
        </p:nvPicPr>
        <p:blipFill>
          <a:blip r:embed="rId36"/>
          <a:stretch/>
        </p:blipFill>
        <p:spPr>
          <a:xfrm>
            <a:off x="10356480" y="4113000"/>
            <a:ext cx="1247400" cy="2188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07" name="Picture 46" descr=""/>
          <p:cNvPicPr/>
          <p:nvPr/>
        </p:nvPicPr>
        <p:blipFill>
          <a:blip r:embed="rId37"/>
          <a:stretch/>
        </p:blipFill>
        <p:spPr>
          <a:xfrm>
            <a:off x="10375560" y="4619520"/>
            <a:ext cx="1247400" cy="2188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sp>
        <p:nvSpPr>
          <p:cNvPr id="508" name="CustomShape 3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24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Individuals for Employees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0" name="CustomShape 2"/>
          <p:cNvSpPr/>
          <p:nvPr/>
        </p:nvSpPr>
        <p:spPr>
          <a:xfrm rot="20248800">
            <a:off x="398880" y="3387240"/>
            <a:ext cx="2292480" cy="6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7 instances for the employees</a:t>
            </a:r>
            <a:endParaRPr b="0" lang="el-GR" sz="1600" spc="-1" strike="noStrike">
              <a:latin typeface="Arial"/>
            </a:endParaRPr>
          </a:p>
        </p:txBody>
      </p:sp>
      <p:pic>
        <p:nvPicPr>
          <p:cNvPr id="511" name="Picture 5" descr=""/>
          <p:cNvPicPr/>
          <p:nvPr/>
        </p:nvPicPr>
        <p:blipFill>
          <a:blip r:embed="rId2"/>
          <a:stretch/>
        </p:blipFill>
        <p:spPr>
          <a:xfrm>
            <a:off x="2937600" y="1989000"/>
            <a:ext cx="1042920" cy="2170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12" name="Picture 7" descr=""/>
          <p:cNvPicPr/>
          <p:nvPr/>
        </p:nvPicPr>
        <p:blipFill>
          <a:blip r:embed="rId3"/>
          <a:stretch/>
        </p:blipFill>
        <p:spPr>
          <a:xfrm>
            <a:off x="2937600" y="2762640"/>
            <a:ext cx="837000" cy="2278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13" name="Picture 9" descr=""/>
          <p:cNvPicPr/>
          <p:nvPr/>
        </p:nvPicPr>
        <p:blipFill>
          <a:blip r:embed="rId4"/>
          <a:stretch/>
        </p:blipFill>
        <p:spPr>
          <a:xfrm>
            <a:off x="2937600" y="3511440"/>
            <a:ext cx="1303560" cy="2170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14" name="Picture 11" descr=""/>
          <p:cNvPicPr/>
          <p:nvPr/>
        </p:nvPicPr>
        <p:blipFill>
          <a:blip r:embed="rId5"/>
          <a:stretch/>
        </p:blipFill>
        <p:spPr>
          <a:xfrm>
            <a:off x="2937600" y="4173120"/>
            <a:ext cx="1000440" cy="2278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15" name="Picture 13" descr=""/>
          <p:cNvPicPr/>
          <p:nvPr/>
        </p:nvPicPr>
        <p:blipFill>
          <a:blip r:embed="rId6"/>
          <a:stretch/>
        </p:blipFill>
        <p:spPr>
          <a:xfrm>
            <a:off x="2937600" y="4820040"/>
            <a:ext cx="766800" cy="2170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16" name="Picture 15" descr=""/>
          <p:cNvPicPr/>
          <p:nvPr/>
        </p:nvPicPr>
        <p:blipFill>
          <a:blip r:embed="rId7"/>
          <a:stretch/>
        </p:blipFill>
        <p:spPr>
          <a:xfrm>
            <a:off x="2937600" y="5473440"/>
            <a:ext cx="1043640" cy="2278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17" name="Picture 17" descr=""/>
          <p:cNvPicPr/>
          <p:nvPr/>
        </p:nvPicPr>
        <p:blipFill>
          <a:blip r:embed="rId8"/>
          <a:stretch/>
        </p:blipFill>
        <p:spPr>
          <a:xfrm>
            <a:off x="2937600" y="6131520"/>
            <a:ext cx="1330200" cy="2278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18" name="Picture 19" descr=""/>
          <p:cNvPicPr/>
          <p:nvPr/>
        </p:nvPicPr>
        <p:blipFill>
          <a:blip r:embed="rId9"/>
          <a:stretch/>
        </p:blipFill>
        <p:spPr>
          <a:xfrm>
            <a:off x="5200560" y="1987560"/>
            <a:ext cx="972360" cy="2170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19" name="Picture 20" descr=""/>
          <p:cNvPicPr/>
          <p:nvPr/>
        </p:nvPicPr>
        <p:blipFill>
          <a:blip r:embed="rId10"/>
          <a:stretch/>
        </p:blipFill>
        <p:spPr>
          <a:xfrm>
            <a:off x="5200560" y="2762640"/>
            <a:ext cx="972360" cy="2170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20" name="Picture 21" descr=""/>
          <p:cNvPicPr/>
          <p:nvPr/>
        </p:nvPicPr>
        <p:blipFill>
          <a:blip r:embed="rId11"/>
          <a:stretch/>
        </p:blipFill>
        <p:spPr>
          <a:xfrm>
            <a:off x="5200560" y="3511080"/>
            <a:ext cx="972360" cy="2170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21" name="Picture 22" descr=""/>
          <p:cNvPicPr/>
          <p:nvPr/>
        </p:nvPicPr>
        <p:blipFill>
          <a:blip r:embed="rId12"/>
          <a:stretch/>
        </p:blipFill>
        <p:spPr>
          <a:xfrm>
            <a:off x="5200560" y="4178880"/>
            <a:ext cx="972360" cy="2170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22" name="Picture 23" descr=""/>
          <p:cNvPicPr/>
          <p:nvPr/>
        </p:nvPicPr>
        <p:blipFill>
          <a:blip r:embed="rId13"/>
          <a:stretch/>
        </p:blipFill>
        <p:spPr>
          <a:xfrm>
            <a:off x="5200560" y="4820040"/>
            <a:ext cx="972360" cy="2170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23" name="Picture 24" descr=""/>
          <p:cNvPicPr/>
          <p:nvPr/>
        </p:nvPicPr>
        <p:blipFill>
          <a:blip r:embed="rId14"/>
          <a:stretch/>
        </p:blipFill>
        <p:spPr>
          <a:xfrm>
            <a:off x="5200560" y="5484600"/>
            <a:ext cx="972360" cy="2170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24" name="Picture 25" descr=""/>
          <p:cNvPicPr/>
          <p:nvPr/>
        </p:nvPicPr>
        <p:blipFill>
          <a:blip r:embed="rId15"/>
          <a:stretch/>
        </p:blipFill>
        <p:spPr>
          <a:xfrm>
            <a:off x="5200560" y="6124680"/>
            <a:ext cx="972360" cy="2170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25" name="Picture 28" descr=""/>
          <p:cNvPicPr/>
          <p:nvPr/>
        </p:nvPicPr>
        <p:blipFill>
          <a:blip r:embed="rId16"/>
          <a:stretch/>
        </p:blipFill>
        <p:spPr>
          <a:xfrm>
            <a:off x="7235640" y="1890360"/>
            <a:ext cx="2199960" cy="43776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26" name="Picture 36" descr=""/>
          <p:cNvPicPr/>
          <p:nvPr/>
        </p:nvPicPr>
        <p:blipFill>
          <a:blip r:embed="rId17"/>
          <a:stretch/>
        </p:blipFill>
        <p:spPr>
          <a:xfrm>
            <a:off x="7244280" y="2629440"/>
            <a:ext cx="2171520" cy="4186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27" name="Picture 38" descr=""/>
          <p:cNvPicPr/>
          <p:nvPr/>
        </p:nvPicPr>
        <p:blipFill>
          <a:blip r:embed="rId18"/>
          <a:stretch/>
        </p:blipFill>
        <p:spPr>
          <a:xfrm>
            <a:off x="7214400" y="3340440"/>
            <a:ext cx="2212560" cy="47700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28" name="Picture 40" descr=""/>
          <p:cNvPicPr/>
          <p:nvPr/>
        </p:nvPicPr>
        <p:blipFill>
          <a:blip r:embed="rId19"/>
          <a:stretch/>
        </p:blipFill>
        <p:spPr>
          <a:xfrm>
            <a:off x="7235280" y="4073040"/>
            <a:ext cx="2206440" cy="46800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29" name="Picture 42" descr=""/>
          <p:cNvPicPr/>
          <p:nvPr/>
        </p:nvPicPr>
        <p:blipFill>
          <a:blip r:embed="rId20"/>
          <a:stretch/>
        </p:blipFill>
        <p:spPr>
          <a:xfrm>
            <a:off x="7235280" y="4762800"/>
            <a:ext cx="2180160" cy="4438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30" name="Picture 44" descr=""/>
          <p:cNvPicPr/>
          <p:nvPr/>
        </p:nvPicPr>
        <p:blipFill>
          <a:blip r:embed="rId21"/>
          <a:stretch/>
        </p:blipFill>
        <p:spPr>
          <a:xfrm>
            <a:off x="7214400" y="5377680"/>
            <a:ext cx="2180160" cy="4474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31" name="Picture 46" descr=""/>
          <p:cNvPicPr/>
          <p:nvPr/>
        </p:nvPicPr>
        <p:blipFill>
          <a:blip r:embed="rId22"/>
          <a:stretch/>
        </p:blipFill>
        <p:spPr>
          <a:xfrm>
            <a:off x="7214400" y="6026760"/>
            <a:ext cx="2340360" cy="43776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sp>
        <p:nvSpPr>
          <p:cNvPr id="532" name="CustomShape 3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25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Individuals for Store Information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34" name="Picture 4" descr=""/>
          <p:cNvPicPr/>
          <p:nvPr/>
        </p:nvPicPr>
        <p:blipFill>
          <a:blip r:embed="rId2"/>
          <a:stretch/>
        </p:blipFill>
        <p:spPr>
          <a:xfrm>
            <a:off x="4432680" y="2035800"/>
            <a:ext cx="1710000" cy="25920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35" name="Picture 6" descr=""/>
          <p:cNvPicPr/>
          <p:nvPr/>
        </p:nvPicPr>
        <p:blipFill>
          <a:blip r:embed="rId3"/>
          <a:stretch/>
        </p:blipFill>
        <p:spPr>
          <a:xfrm>
            <a:off x="6555600" y="2019960"/>
            <a:ext cx="812160" cy="25920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36" name="Picture 8" descr=""/>
          <p:cNvPicPr/>
          <p:nvPr/>
        </p:nvPicPr>
        <p:blipFill>
          <a:blip r:embed="rId4"/>
          <a:stretch/>
        </p:blipFill>
        <p:spPr>
          <a:xfrm>
            <a:off x="4432680" y="2656800"/>
            <a:ext cx="1501200" cy="26208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37" name="Picture 10" descr=""/>
          <p:cNvPicPr/>
          <p:nvPr/>
        </p:nvPicPr>
        <p:blipFill>
          <a:blip r:embed="rId5"/>
          <a:stretch/>
        </p:blipFill>
        <p:spPr>
          <a:xfrm>
            <a:off x="6555600" y="2661480"/>
            <a:ext cx="704880" cy="27756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38" name="Picture 12" descr=""/>
          <p:cNvPicPr/>
          <p:nvPr/>
        </p:nvPicPr>
        <p:blipFill>
          <a:blip r:embed="rId6"/>
          <a:stretch/>
        </p:blipFill>
        <p:spPr>
          <a:xfrm>
            <a:off x="4432680" y="3280680"/>
            <a:ext cx="1149120" cy="24444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39" name="Picture 14" descr=""/>
          <p:cNvPicPr/>
          <p:nvPr/>
        </p:nvPicPr>
        <p:blipFill>
          <a:blip r:embed="rId7"/>
          <a:stretch/>
        </p:blipFill>
        <p:spPr>
          <a:xfrm>
            <a:off x="6555600" y="3321360"/>
            <a:ext cx="1358280" cy="24444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40" name="Picture 20" descr=""/>
          <p:cNvPicPr/>
          <p:nvPr/>
        </p:nvPicPr>
        <p:blipFill>
          <a:blip r:embed="rId8"/>
          <a:stretch/>
        </p:blipFill>
        <p:spPr>
          <a:xfrm>
            <a:off x="6555600" y="3880080"/>
            <a:ext cx="908640" cy="26100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41" name="Picture 22" descr=""/>
          <p:cNvPicPr/>
          <p:nvPr/>
        </p:nvPicPr>
        <p:blipFill>
          <a:blip r:embed="rId9"/>
          <a:stretch/>
        </p:blipFill>
        <p:spPr>
          <a:xfrm>
            <a:off x="4403160" y="4398480"/>
            <a:ext cx="1054800" cy="247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42" name="Picture 24" descr=""/>
          <p:cNvPicPr/>
          <p:nvPr/>
        </p:nvPicPr>
        <p:blipFill>
          <a:blip r:embed="rId10"/>
          <a:stretch/>
        </p:blipFill>
        <p:spPr>
          <a:xfrm>
            <a:off x="6555600" y="4379400"/>
            <a:ext cx="908640" cy="30960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43" name="Picture 26" descr=""/>
          <p:cNvPicPr/>
          <p:nvPr/>
        </p:nvPicPr>
        <p:blipFill>
          <a:blip r:embed="rId11"/>
          <a:stretch/>
        </p:blipFill>
        <p:spPr>
          <a:xfrm>
            <a:off x="4432680" y="3839760"/>
            <a:ext cx="1102680" cy="25920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44" name="Picture 28" descr=""/>
          <p:cNvPicPr/>
          <p:nvPr/>
        </p:nvPicPr>
        <p:blipFill>
          <a:blip r:embed="rId12"/>
          <a:stretch/>
        </p:blipFill>
        <p:spPr>
          <a:xfrm>
            <a:off x="4403160" y="4947480"/>
            <a:ext cx="1472400" cy="25632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45" name="Picture 30" descr=""/>
          <p:cNvPicPr/>
          <p:nvPr/>
        </p:nvPicPr>
        <p:blipFill>
          <a:blip r:embed="rId13"/>
          <a:stretch/>
        </p:blipFill>
        <p:spPr>
          <a:xfrm>
            <a:off x="6555600" y="4953240"/>
            <a:ext cx="908640" cy="250560"/>
          </a:xfrm>
          <a:prstGeom prst="rect">
            <a:avLst/>
          </a:prstGeom>
          <a:ln cap="sq" w="88920">
            <a:solidFill>
              <a:srgbClr val="8a27a9"/>
            </a:solidFill>
            <a:miter/>
          </a:ln>
          <a:effectLst>
            <a:innerShdw blurRad="76200">
              <a:srgbClr val="000000"/>
            </a:innerShdw>
          </a:effectLst>
        </p:spPr>
      </p:pic>
      <p:sp>
        <p:nvSpPr>
          <p:cNvPr id="546" name="CustomShape 2"/>
          <p:cNvSpPr/>
          <p:nvPr/>
        </p:nvSpPr>
        <p:spPr>
          <a:xfrm rot="19960200">
            <a:off x="398880" y="3387600"/>
            <a:ext cx="2292480" cy="6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Roboto Light"/>
                <a:ea typeface="Roboto Light"/>
              </a:rPr>
              <a:t>5 instances for the store information</a:t>
            </a:r>
            <a:endParaRPr b="0" lang="el-GR" sz="1600" spc="-1" strike="noStrike">
              <a:latin typeface="Arial"/>
            </a:endParaRPr>
          </a:p>
        </p:txBody>
      </p:sp>
      <p:sp>
        <p:nvSpPr>
          <p:cNvPr id="547" name="CustomShape 3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26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Inferred Knowledge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49" name="Content Placeholder 8" descr=""/>
          <p:cNvPicPr/>
          <p:nvPr/>
        </p:nvPicPr>
        <p:blipFill>
          <a:blip r:embed="rId2"/>
          <a:srcRect l="0" t="0" r="30385" b="0"/>
          <a:stretch/>
        </p:blipFill>
        <p:spPr>
          <a:xfrm>
            <a:off x="1276920" y="1825560"/>
            <a:ext cx="2995920" cy="4350960"/>
          </a:xfrm>
          <a:prstGeom prst="rect">
            <a:avLst/>
          </a:prstGeom>
          <a:ln>
            <a:noFill/>
          </a:ln>
        </p:spPr>
      </p:pic>
      <p:pic>
        <p:nvPicPr>
          <p:cNvPr id="550" name="Content Placeholder 10" descr=""/>
          <p:cNvPicPr/>
          <p:nvPr/>
        </p:nvPicPr>
        <p:blipFill>
          <a:blip r:embed="rId3"/>
          <a:stretch/>
        </p:blipFill>
        <p:spPr>
          <a:xfrm>
            <a:off x="5034600" y="1825560"/>
            <a:ext cx="2995920" cy="4350960"/>
          </a:xfrm>
          <a:prstGeom prst="rect">
            <a:avLst/>
          </a:prstGeom>
          <a:ln>
            <a:noFill/>
          </a:ln>
        </p:spPr>
      </p:pic>
      <p:sp>
        <p:nvSpPr>
          <p:cNvPr id="551" name="CustomShape 2"/>
          <p:cNvSpPr/>
          <p:nvPr/>
        </p:nvSpPr>
        <p:spPr>
          <a:xfrm>
            <a:off x="7610400" y="1711080"/>
            <a:ext cx="4536360" cy="435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l-GR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l-GR" sz="2800" spc="-1" strike="noStrike">
              <a:latin typeface="Arial"/>
            </a:endParaRPr>
          </a:p>
        </p:txBody>
      </p:sp>
      <p:sp>
        <p:nvSpPr>
          <p:cNvPr id="552" name="CustomShape 3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22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553" name="CustomShape 4"/>
          <p:cNvSpPr/>
          <p:nvPr/>
        </p:nvSpPr>
        <p:spPr>
          <a:xfrm>
            <a:off x="1259640" y="1436760"/>
            <a:ext cx="2995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Asserted View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554" name="CustomShape 5"/>
          <p:cNvSpPr/>
          <p:nvPr/>
        </p:nvSpPr>
        <p:spPr>
          <a:xfrm>
            <a:off x="5034600" y="1456200"/>
            <a:ext cx="2995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Inferred View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555" name="CustomShape 6"/>
          <p:cNvSpPr/>
          <p:nvPr/>
        </p:nvSpPr>
        <p:spPr>
          <a:xfrm>
            <a:off x="8499960" y="3148200"/>
            <a:ext cx="31777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Have a moment to compare the two pictures.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The second one looks like a catalog!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SPARQL Queries / PREFIXES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7" name="Content Placeholder 4" descr=""/>
          <p:cNvPicPr/>
          <p:nvPr/>
        </p:nvPicPr>
        <p:blipFill>
          <a:blip r:embed="rId2"/>
          <a:stretch/>
        </p:blipFill>
        <p:spPr>
          <a:xfrm>
            <a:off x="838080" y="1690560"/>
            <a:ext cx="6849360" cy="423396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558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27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3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1: A</a:t>
            </a:r>
            <a:r>
              <a:rPr b="0" lang="en-US" sz="4400" spc="-1" strike="noStrike">
                <a:solidFill>
                  <a:srgbClr val="f2f2f2"/>
                </a:solidFill>
                <a:latin typeface="Calibri Light"/>
              </a:rPr>
              <a:t>ll</a:t>
            </a:r>
            <a:r>
              <a:rPr b="0" lang="en-US" sz="4400" spc="-1" strike="noStrike">
                <a:solidFill>
                  <a:srgbClr val="f2f2f2"/>
                </a:solidFill>
                <a:latin typeface="Calibri Light"/>
                <a:ea typeface="Calibri Light"/>
              </a:rPr>
              <a:t> subjects and objects connected by subclassOf predicate, where only classes are encoded as objects.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60" name="Picture 5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901440" y="2186280"/>
            <a:ext cx="4512960" cy="184752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561" name="Picture 9" descr="Table&#10;&#10;Description automatically generated"/>
          <p:cNvPicPr/>
          <p:nvPr/>
        </p:nvPicPr>
        <p:blipFill>
          <a:blip r:embed="rId3"/>
          <a:stretch/>
        </p:blipFill>
        <p:spPr>
          <a:xfrm>
            <a:off x="6343560" y="1713960"/>
            <a:ext cx="3314160" cy="4286880"/>
          </a:xfrm>
          <a:prstGeom prst="rect">
            <a:avLst/>
          </a:prstGeom>
          <a:ln cap="sq" w="88920">
            <a:solidFill>
              <a:srgbClr val="c00000"/>
            </a:solidFill>
            <a:miter/>
          </a:ln>
          <a:effectLst>
            <a:innerShdw blurRad="76200">
              <a:srgbClr val="000000"/>
            </a:innerShdw>
          </a:effectLst>
        </p:spPr>
      </p:pic>
      <p:sp>
        <p:nvSpPr>
          <p:cNvPr id="562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28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15440" y="859320"/>
            <a:ext cx="1136052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b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Parts of the Ontology</a:t>
            </a:r>
            <a:endParaRPr b="0" lang="el-GR" sz="4400" spc="-1" strike="noStrike">
              <a:latin typeface="Arial"/>
            </a:endParaRPr>
          </a:p>
        </p:txBody>
      </p:sp>
      <p:grpSp>
        <p:nvGrpSpPr>
          <p:cNvPr id="132" name="Group 2"/>
          <p:cNvGrpSpPr/>
          <p:nvPr/>
        </p:nvGrpSpPr>
        <p:grpSpPr>
          <a:xfrm>
            <a:off x="743400" y="1947240"/>
            <a:ext cx="1736280" cy="1162440"/>
            <a:chOff x="743400" y="1947240"/>
            <a:chExt cx="1736280" cy="1162440"/>
          </a:xfrm>
        </p:grpSpPr>
        <p:sp>
          <p:nvSpPr>
            <p:cNvPr id="133" name="CustomShape 3"/>
            <p:cNvSpPr/>
            <p:nvPr/>
          </p:nvSpPr>
          <p:spPr>
            <a:xfrm>
              <a:off x="775800" y="1947240"/>
              <a:ext cx="1703880" cy="1162440"/>
            </a:xfrm>
            <a:custGeom>
              <a:avLst/>
              <a:gdLst/>
              <a:ahLst/>
              <a:rect l="l" t="t" r="r" b="b"/>
              <a:pathLst>
                <a:path w="209468" h="174831">
                  <a:moveTo>
                    <a:pt x="198077" y="11364"/>
                  </a:moveTo>
                  <a:lnTo>
                    <a:pt x="198105" y="12377"/>
                  </a:lnTo>
                  <a:lnTo>
                    <a:pt x="198105" y="134115"/>
                  </a:lnTo>
                  <a:cubicBezTo>
                    <a:pt x="198105" y="134854"/>
                    <a:pt x="197803" y="135155"/>
                    <a:pt x="197064" y="135155"/>
                  </a:cubicBezTo>
                  <a:lnTo>
                    <a:pt x="12294" y="135155"/>
                  </a:lnTo>
                  <a:cubicBezTo>
                    <a:pt x="11555" y="135155"/>
                    <a:pt x="11254" y="134854"/>
                    <a:pt x="11254" y="134115"/>
                  </a:cubicBezTo>
                  <a:lnTo>
                    <a:pt x="11254" y="12377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30" y="712"/>
                    <a:pt x="712" y="5531"/>
                    <a:pt x="0" y="11364"/>
                  </a:cubicBezTo>
                  <a:lnTo>
                    <a:pt x="0" y="12377"/>
                  </a:lnTo>
                  <a:lnTo>
                    <a:pt x="0" y="134115"/>
                  </a:lnTo>
                  <a:cubicBezTo>
                    <a:pt x="0" y="136497"/>
                    <a:pt x="630" y="138468"/>
                    <a:pt x="1643" y="140248"/>
                  </a:cubicBezTo>
                  <a:cubicBezTo>
                    <a:pt x="3998" y="144383"/>
                    <a:pt x="7503" y="146518"/>
                    <a:pt x="12294" y="146518"/>
                  </a:cubicBezTo>
                  <a:lnTo>
                    <a:pt x="79707" y="146518"/>
                  </a:lnTo>
                  <a:lnTo>
                    <a:pt x="79707" y="163522"/>
                  </a:lnTo>
                  <a:lnTo>
                    <a:pt x="66920" y="163522"/>
                  </a:lnTo>
                  <a:cubicBezTo>
                    <a:pt x="63744" y="163522"/>
                    <a:pt x="61280" y="165987"/>
                    <a:pt x="61280" y="169163"/>
                  </a:cubicBezTo>
                  <a:cubicBezTo>
                    <a:pt x="61280" y="172339"/>
                    <a:pt x="63744" y="174831"/>
                    <a:pt x="66920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39"/>
                    <a:pt x="148216" y="169163"/>
                  </a:cubicBezTo>
                  <a:cubicBezTo>
                    <a:pt x="148216" y="165987"/>
                    <a:pt x="145642" y="163522"/>
                    <a:pt x="142466" y="163522"/>
                  </a:cubicBezTo>
                  <a:lnTo>
                    <a:pt x="129651" y="163522"/>
                  </a:lnTo>
                  <a:lnTo>
                    <a:pt x="129651" y="146518"/>
                  </a:lnTo>
                  <a:lnTo>
                    <a:pt x="197064" y="146518"/>
                  </a:lnTo>
                  <a:cubicBezTo>
                    <a:pt x="201911" y="146518"/>
                    <a:pt x="205388" y="144437"/>
                    <a:pt x="207715" y="140248"/>
                  </a:cubicBezTo>
                  <a:cubicBezTo>
                    <a:pt x="208783" y="138359"/>
                    <a:pt x="209468" y="136360"/>
                    <a:pt x="209468" y="134115"/>
                  </a:cubicBezTo>
                  <a:lnTo>
                    <a:pt x="209468" y="12377"/>
                  </a:lnTo>
                  <a:lnTo>
                    <a:pt x="209468" y="11364"/>
                  </a:lnTo>
                  <a:cubicBezTo>
                    <a:pt x="208756" y="5531"/>
                    <a:pt x="203909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rgbClr val="ac87b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4"/>
            <p:cNvSpPr/>
            <p:nvPr/>
          </p:nvSpPr>
          <p:spPr>
            <a:xfrm>
              <a:off x="743400" y="2107440"/>
              <a:ext cx="1703880" cy="586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139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Classes</a:t>
              </a:r>
              <a:endParaRPr b="0" lang="el-GR" sz="2139" spc="-1" strike="noStrike">
                <a:latin typeface="Arial"/>
              </a:endParaRPr>
            </a:p>
          </p:txBody>
        </p:sp>
      </p:grpSp>
      <p:grpSp>
        <p:nvGrpSpPr>
          <p:cNvPr id="135" name="Group 5"/>
          <p:cNvGrpSpPr/>
          <p:nvPr/>
        </p:nvGrpSpPr>
        <p:grpSpPr>
          <a:xfrm>
            <a:off x="3228840" y="1931760"/>
            <a:ext cx="2315160" cy="1199520"/>
            <a:chOff x="3228840" y="1931760"/>
            <a:chExt cx="2315160" cy="1199520"/>
          </a:xfrm>
        </p:grpSpPr>
        <p:sp>
          <p:nvSpPr>
            <p:cNvPr id="136" name="CustomShape 6"/>
            <p:cNvSpPr/>
            <p:nvPr/>
          </p:nvSpPr>
          <p:spPr>
            <a:xfrm>
              <a:off x="3228840" y="1968840"/>
              <a:ext cx="2315160" cy="1162440"/>
            </a:xfrm>
            <a:custGeom>
              <a:avLst/>
              <a:gdLst/>
              <a:ahLst/>
              <a:rect l="l" t="t" r="r" b="b"/>
              <a:pathLst>
                <a:path w="209468" h="174831">
                  <a:moveTo>
                    <a:pt x="198077" y="11364"/>
                  </a:moveTo>
                  <a:lnTo>
                    <a:pt x="198105" y="12377"/>
                  </a:lnTo>
                  <a:lnTo>
                    <a:pt x="198105" y="134115"/>
                  </a:lnTo>
                  <a:cubicBezTo>
                    <a:pt x="198105" y="134854"/>
                    <a:pt x="197803" y="135155"/>
                    <a:pt x="197064" y="135155"/>
                  </a:cubicBezTo>
                  <a:lnTo>
                    <a:pt x="12294" y="135155"/>
                  </a:lnTo>
                  <a:cubicBezTo>
                    <a:pt x="11555" y="135155"/>
                    <a:pt x="11254" y="134854"/>
                    <a:pt x="11254" y="134115"/>
                  </a:cubicBezTo>
                  <a:lnTo>
                    <a:pt x="11254" y="12377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30" y="712"/>
                    <a:pt x="712" y="5531"/>
                    <a:pt x="0" y="11364"/>
                  </a:cubicBezTo>
                  <a:lnTo>
                    <a:pt x="0" y="12377"/>
                  </a:lnTo>
                  <a:lnTo>
                    <a:pt x="0" y="134115"/>
                  </a:lnTo>
                  <a:cubicBezTo>
                    <a:pt x="0" y="136497"/>
                    <a:pt x="630" y="138468"/>
                    <a:pt x="1643" y="140248"/>
                  </a:cubicBezTo>
                  <a:cubicBezTo>
                    <a:pt x="3998" y="144383"/>
                    <a:pt x="7503" y="146518"/>
                    <a:pt x="12294" y="146518"/>
                  </a:cubicBezTo>
                  <a:lnTo>
                    <a:pt x="79707" y="146518"/>
                  </a:lnTo>
                  <a:lnTo>
                    <a:pt x="79707" y="163522"/>
                  </a:lnTo>
                  <a:lnTo>
                    <a:pt x="66920" y="163522"/>
                  </a:lnTo>
                  <a:cubicBezTo>
                    <a:pt x="63744" y="163522"/>
                    <a:pt x="61280" y="165987"/>
                    <a:pt x="61280" y="169163"/>
                  </a:cubicBezTo>
                  <a:cubicBezTo>
                    <a:pt x="61280" y="172339"/>
                    <a:pt x="63744" y="174831"/>
                    <a:pt x="66920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39"/>
                    <a:pt x="148216" y="169163"/>
                  </a:cubicBezTo>
                  <a:cubicBezTo>
                    <a:pt x="148216" y="165987"/>
                    <a:pt x="145642" y="163522"/>
                    <a:pt x="142466" y="163522"/>
                  </a:cubicBezTo>
                  <a:lnTo>
                    <a:pt x="129651" y="163522"/>
                  </a:lnTo>
                  <a:lnTo>
                    <a:pt x="129651" y="146518"/>
                  </a:lnTo>
                  <a:lnTo>
                    <a:pt x="197064" y="146518"/>
                  </a:lnTo>
                  <a:cubicBezTo>
                    <a:pt x="201911" y="146518"/>
                    <a:pt x="205388" y="144437"/>
                    <a:pt x="207715" y="140248"/>
                  </a:cubicBezTo>
                  <a:cubicBezTo>
                    <a:pt x="208783" y="138359"/>
                    <a:pt x="209468" y="136360"/>
                    <a:pt x="209468" y="134115"/>
                  </a:cubicBezTo>
                  <a:lnTo>
                    <a:pt x="209468" y="12377"/>
                  </a:lnTo>
                  <a:lnTo>
                    <a:pt x="209468" y="11364"/>
                  </a:lnTo>
                  <a:cubicBezTo>
                    <a:pt x="208756" y="5531"/>
                    <a:pt x="203909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rgbClr val="ac87b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7"/>
            <p:cNvSpPr/>
            <p:nvPr/>
          </p:nvSpPr>
          <p:spPr>
            <a:xfrm>
              <a:off x="3485160" y="1931760"/>
              <a:ext cx="1828800" cy="58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139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Object   Properties</a:t>
              </a:r>
              <a:endParaRPr b="0" lang="el-GR" sz="2139" spc="-1" strike="noStrike">
                <a:latin typeface="Arial"/>
              </a:endParaRPr>
            </a:p>
          </p:txBody>
        </p:sp>
      </p:grpSp>
      <p:grpSp>
        <p:nvGrpSpPr>
          <p:cNvPr id="138" name="Group 8"/>
          <p:cNvGrpSpPr/>
          <p:nvPr/>
        </p:nvGrpSpPr>
        <p:grpSpPr>
          <a:xfrm>
            <a:off x="6526080" y="1931760"/>
            <a:ext cx="2257920" cy="1219680"/>
            <a:chOff x="6526080" y="1931760"/>
            <a:chExt cx="2257920" cy="1219680"/>
          </a:xfrm>
        </p:grpSpPr>
        <p:sp>
          <p:nvSpPr>
            <p:cNvPr id="139" name="CustomShape 9"/>
            <p:cNvSpPr/>
            <p:nvPr/>
          </p:nvSpPr>
          <p:spPr>
            <a:xfrm>
              <a:off x="6526080" y="1931760"/>
              <a:ext cx="2257920" cy="1219680"/>
            </a:xfrm>
            <a:custGeom>
              <a:avLst/>
              <a:gdLst/>
              <a:ahLst/>
              <a:rect l="l" t="t" r="r" b="b"/>
              <a:pathLst>
                <a:path w="209469" h="174831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rgbClr val="ac87b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10"/>
            <p:cNvSpPr/>
            <p:nvPr/>
          </p:nvSpPr>
          <p:spPr>
            <a:xfrm>
              <a:off x="6759000" y="1938600"/>
              <a:ext cx="1849320" cy="589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139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Data Properties</a:t>
              </a:r>
              <a:endParaRPr b="0" lang="el-GR" sz="2139" spc="-1" strike="noStrike">
                <a:latin typeface="Arial"/>
              </a:endParaRPr>
            </a:p>
          </p:txBody>
        </p:sp>
      </p:grpSp>
      <p:grpSp>
        <p:nvGrpSpPr>
          <p:cNvPr id="141" name="Group 11"/>
          <p:cNvGrpSpPr/>
          <p:nvPr/>
        </p:nvGrpSpPr>
        <p:grpSpPr>
          <a:xfrm>
            <a:off x="9723960" y="1938600"/>
            <a:ext cx="1940040" cy="1289160"/>
            <a:chOff x="9723960" y="1938600"/>
            <a:chExt cx="1940040" cy="1289160"/>
          </a:xfrm>
        </p:grpSpPr>
        <p:sp>
          <p:nvSpPr>
            <p:cNvPr id="142" name="CustomShape 12"/>
            <p:cNvSpPr/>
            <p:nvPr/>
          </p:nvSpPr>
          <p:spPr>
            <a:xfrm>
              <a:off x="9759240" y="1938600"/>
              <a:ext cx="1904760" cy="1289160"/>
            </a:xfrm>
            <a:custGeom>
              <a:avLst/>
              <a:gdLst/>
              <a:ahLst/>
              <a:rect l="l" t="t" r="r" b="b"/>
              <a:pathLst>
                <a:path w="209469" h="174831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rgbClr val="ac87b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13"/>
            <p:cNvSpPr/>
            <p:nvPr/>
          </p:nvSpPr>
          <p:spPr>
            <a:xfrm>
              <a:off x="9723960" y="2235960"/>
              <a:ext cx="1888560" cy="614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122040" bIns="1220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139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Individuals</a:t>
              </a:r>
              <a:endParaRPr b="0" lang="el-GR" sz="2139" spc="-1" strike="noStrike">
                <a:latin typeface="Arial"/>
              </a:endParaRPr>
            </a:p>
          </p:txBody>
        </p:sp>
      </p:grpSp>
      <p:pic>
        <p:nvPicPr>
          <p:cNvPr id="144" name="Picture 3" descr="Table&#10;&#10;Description automatically generated"/>
          <p:cNvPicPr/>
          <p:nvPr/>
        </p:nvPicPr>
        <p:blipFill>
          <a:blip r:embed="rId2"/>
          <a:stretch/>
        </p:blipFill>
        <p:spPr>
          <a:xfrm>
            <a:off x="816840" y="3657600"/>
            <a:ext cx="1800000" cy="1066320"/>
          </a:xfrm>
          <a:prstGeom prst="rect">
            <a:avLst/>
          </a:prstGeom>
          <a:ln>
            <a:noFill/>
          </a:ln>
        </p:spPr>
      </p:pic>
      <p:pic>
        <p:nvPicPr>
          <p:cNvPr id="145" name="Picture 21" descr="Table&#10;&#10;Description automatically generated"/>
          <p:cNvPicPr/>
          <p:nvPr/>
        </p:nvPicPr>
        <p:blipFill>
          <a:blip r:embed="rId3"/>
          <a:stretch/>
        </p:blipFill>
        <p:spPr>
          <a:xfrm>
            <a:off x="3136680" y="3510000"/>
            <a:ext cx="2504880" cy="3190680"/>
          </a:xfrm>
          <a:prstGeom prst="rect">
            <a:avLst/>
          </a:prstGeom>
          <a:ln>
            <a:noFill/>
          </a:ln>
        </p:spPr>
      </p:pic>
      <p:pic>
        <p:nvPicPr>
          <p:cNvPr id="146" name="Picture 22" descr="Graphical user interface, text, application&#10;&#10;Description automatically generated"/>
          <p:cNvPicPr/>
          <p:nvPr/>
        </p:nvPicPr>
        <p:blipFill>
          <a:blip r:embed="rId4"/>
          <a:stretch/>
        </p:blipFill>
        <p:spPr>
          <a:xfrm>
            <a:off x="6373440" y="3660120"/>
            <a:ext cx="2533320" cy="1447560"/>
          </a:xfrm>
          <a:prstGeom prst="rect">
            <a:avLst/>
          </a:prstGeom>
          <a:ln>
            <a:noFill/>
          </a:ln>
        </p:spPr>
      </p:pic>
      <p:pic>
        <p:nvPicPr>
          <p:cNvPr id="147" name="Picture 23" descr="Graphical user interface, text, application&#10;&#10;Description automatically generated"/>
          <p:cNvPicPr/>
          <p:nvPr/>
        </p:nvPicPr>
        <p:blipFill>
          <a:blip r:embed="rId5"/>
          <a:stretch/>
        </p:blipFill>
        <p:spPr>
          <a:xfrm>
            <a:off x="9502560" y="3893400"/>
            <a:ext cx="2371320" cy="980640"/>
          </a:xfrm>
          <a:prstGeom prst="rect">
            <a:avLst/>
          </a:prstGeom>
          <a:ln>
            <a:noFill/>
          </a:ln>
        </p:spPr>
      </p:pic>
      <p:sp>
        <p:nvSpPr>
          <p:cNvPr id="148" name="CustomShape 14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2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2: All Contact Info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64" name="Picture 5" descr=""/>
          <p:cNvPicPr/>
          <p:nvPr/>
        </p:nvPicPr>
        <p:blipFill>
          <a:blip r:embed="rId2"/>
          <a:stretch/>
        </p:blipFill>
        <p:spPr>
          <a:xfrm>
            <a:off x="838080" y="1758600"/>
            <a:ext cx="5057280" cy="184752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565" name="Picture 7" descr=""/>
          <p:cNvPicPr/>
          <p:nvPr/>
        </p:nvPicPr>
        <p:blipFill>
          <a:blip r:embed="rId3"/>
          <a:stretch/>
        </p:blipFill>
        <p:spPr>
          <a:xfrm>
            <a:off x="838080" y="4417560"/>
            <a:ext cx="7133760" cy="37116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566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29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3: All employees with jobs and salaries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68" name="Picture 6" descr=""/>
          <p:cNvPicPr/>
          <p:nvPr/>
        </p:nvPicPr>
        <p:blipFill>
          <a:blip r:embed="rId2"/>
          <a:stretch/>
        </p:blipFill>
        <p:spPr>
          <a:xfrm>
            <a:off x="838080" y="1690560"/>
            <a:ext cx="4933440" cy="139032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569" name="Picture 8" descr=""/>
          <p:cNvPicPr/>
          <p:nvPr/>
        </p:nvPicPr>
        <p:blipFill>
          <a:blip r:embed="rId3"/>
          <a:stretch/>
        </p:blipFill>
        <p:spPr>
          <a:xfrm>
            <a:off x="838080" y="3546360"/>
            <a:ext cx="7695720" cy="129492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570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30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4: Manufacturers by country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72" name="Content Placeholder 5" descr=""/>
          <p:cNvPicPr/>
          <p:nvPr/>
        </p:nvPicPr>
        <p:blipFill>
          <a:blip r:embed="rId2"/>
          <a:stretch/>
        </p:blipFill>
        <p:spPr>
          <a:xfrm>
            <a:off x="974520" y="1690560"/>
            <a:ext cx="5276520" cy="142848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573" name="Picture 7" descr=""/>
          <p:cNvPicPr/>
          <p:nvPr/>
        </p:nvPicPr>
        <p:blipFill>
          <a:blip r:embed="rId3"/>
          <a:stretch/>
        </p:blipFill>
        <p:spPr>
          <a:xfrm>
            <a:off x="1636560" y="3738600"/>
            <a:ext cx="2238120" cy="166644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574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31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5: Number of Products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76" name="Picture 5" descr=""/>
          <p:cNvPicPr/>
          <p:nvPr/>
        </p:nvPicPr>
        <p:blipFill>
          <a:blip r:embed="rId2"/>
          <a:stretch/>
        </p:blipFill>
        <p:spPr>
          <a:xfrm>
            <a:off x="838080" y="1825560"/>
            <a:ext cx="4781160" cy="114264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577" name="Picture 7" descr=""/>
          <p:cNvPicPr/>
          <p:nvPr/>
        </p:nvPicPr>
        <p:blipFill>
          <a:blip r:embed="rId3"/>
          <a:stretch/>
        </p:blipFill>
        <p:spPr>
          <a:xfrm>
            <a:off x="838080" y="3636360"/>
            <a:ext cx="2895120" cy="15192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578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32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6 :  All Products with prices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0" name="Picture 4" descr=""/>
          <p:cNvPicPr/>
          <p:nvPr/>
        </p:nvPicPr>
        <p:blipFill>
          <a:blip r:embed="rId2"/>
          <a:stretch/>
        </p:blipFill>
        <p:spPr>
          <a:xfrm>
            <a:off x="800280" y="1569960"/>
            <a:ext cx="4743000" cy="125028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581" name="Picture 22" descr=""/>
          <p:cNvPicPr/>
          <p:nvPr/>
        </p:nvPicPr>
        <p:blipFill>
          <a:blip r:embed="rId3"/>
          <a:stretch/>
        </p:blipFill>
        <p:spPr>
          <a:xfrm>
            <a:off x="800280" y="3083760"/>
            <a:ext cx="4743000" cy="361908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582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33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7: Top ten cheapest products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4" name="Picture 6" descr=""/>
          <p:cNvPicPr/>
          <p:nvPr/>
        </p:nvPicPr>
        <p:blipFill>
          <a:blip r:embed="rId2"/>
          <a:stretch/>
        </p:blipFill>
        <p:spPr>
          <a:xfrm>
            <a:off x="835560" y="1825560"/>
            <a:ext cx="4990680" cy="160920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585" name="Picture 8" descr=""/>
          <p:cNvPicPr/>
          <p:nvPr/>
        </p:nvPicPr>
        <p:blipFill>
          <a:blip r:embed="rId3"/>
          <a:stretch/>
        </p:blipFill>
        <p:spPr>
          <a:xfrm>
            <a:off x="883080" y="4137480"/>
            <a:ext cx="4943160" cy="183780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586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34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8: Products between 45 &amp; 100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8" name="Picture 7" descr="Graphical user interface, text, application, chat or text message&#10;&#10;Description automatically generated"/>
          <p:cNvPicPr/>
          <p:nvPr/>
        </p:nvPicPr>
        <p:blipFill>
          <a:blip r:embed="rId2"/>
          <a:stretch/>
        </p:blipFill>
        <p:spPr>
          <a:xfrm>
            <a:off x="1070280" y="1547280"/>
            <a:ext cx="4393080" cy="152352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589" name="Picture 9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838080" y="3870720"/>
            <a:ext cx="5019480" cy="169272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590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34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9: Product ID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92" name="Picture 5" descr=""/>
          <p:cNvPicPr/>
          <p:nvPr/>
        </p:nvPicPr>
        <p:blipFill>
          <a:blip r:embed="rId2"/>
          <a:stretch/>
        </p:blipFill>
        <p:spPr>
          <a:xfrm>
            <a:off x="838080" y="1828800"/>
            <a:ext cx="4838400" cy="159984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593" name="Picture 9" descr=""/>
          <p:cNvPicPr/>
          <p:nvPr/>
        </p:nvPicPr>
        <p:blipFill>
          <a:blip r:embed="rId3"/>
          <a:stretch/>
        </p:blipFill>
        <p:spPr>
          <a:xfrm>
            <a:off x="838080" y="3869280"/>
            <a:ext cx="5590800" cy="120924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594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35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Shape 1"/>
          <p:cNvSpPr txBox="1"/>
          <p:nvPr/>
        </p:nvSpPr>
        <p:spPr>
          <a:xfrm>
            <a:off x="838080" y="365040"/>
            <a:ext cx="10246320" cy="1347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10: </a:t>
            </a:r>
            <a:r>
              <a:rPr b="0" lang="en-US" sz="4400" spc="-1" strike="noStrike">
                <a:solidFill>
                  <a:srgbClr val="ffffff"/>
                </a:solidFill>
                <a:latin typeface="Calibri Light"/>
                <a:ea typeface="Calibri Light"/>
              </a:rPr>
              <a:t>A</a:t>
            </a:r>
            <a:r>
              <a:rPr b="0" lang="en-US" sz="4400" spc="-1" strike="noStrike">
                <a:solidFill>
                  <a:srgbClr val="f2f2f2"/>
                </a:solidFill>
                <a:latin typeface="Calibri Light"/>
                <a:ea typeface="Calibri Light"/>
              </a:rPr>
              <a:t>ll BDSM Products with their description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96" name="Picture 6" descr="Graphical user interface, text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985680" y="2050200"/>
            <a:ext cx="6291000" cy="1578240"/>
          </a:xfrm>
          <a:prstGeom prst="rect">
            <a:avLst/>
          </a:prstGeom>
          <a:ln cap="sq" w="228600">
            <a:solidFill>
              <a:srgbClr val="5e1b73"/>
            </a:solidFill>
            <a:miter/>
          </a:ln>
          <a:effectLst>
            <a:innerShdw blurRad="76200">
              <a:srgbClr val="000000"/>
            </a:innerShdw>
          </a:effectLst>
        </p:spPr>
      </p:pic>
      <p:pic>
        <p:nvPicPr>
          <p:cNvPr id="597" name="Picture 8" descr=""/>
          <p:cNvPicPr/>
          <p:nvPr/>
        </p:nvPicPr>
        <p:blipFill>
          <a:blip r:embed="rId3"/>
          <a:stretch/>
        </p:blipFill>
        <p:spPr>
          <a:xfrm>
            <a:off x="985680" y="4421160"/>
            <a:ext cx="9838800" cy="1706400"/>
          </a:xfrm>
          <a:prstGeom prst="rect">
            <a:avLst/>
          </a:prstGeom>
          <a:ln cap="sq" w="228600">
            <a:solidFill>
              <a:srgbClr val="c00000"/>
            </a:solidFill>
            <a:miter/>
          </a:ln>
          <a:effectLst>
            <a:innerShdw blurRad="76200">
              <a:srgbClr val="000000"/>
            </a:innerShdw>
          </a:effectLst>
        </p:spPr>
      </p:pic>
      <p:sp>
        <p:nvSpPr>
          <p:cNvPr id="598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36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11: All products with the word toys in their comment / description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00" name="Content Placeholder 5" descr=""/>
          <p:cNvPicPr/>
          <p:nvPr/>
        </p:nvPicPr>
        <p:blipFill>
          <a:blip r:embed="rId2"/>
          <a:stretch/>
        </p:blipFill>
        <p:spPr>
          <a:xfrm>
            <a:off x="1003320" y="1947960"/>
            <a:ext cx="3457080" cy="146664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601" name="Picture 7" descr=""/>
          <p:cNvPicPr/>
          <p:nvPr/>
        </p:nvPicPr>
        <p:blipFill>
          <a:blip r:embed="rId3"/>
          <a:stretch/>
        </p:blipFill>
        <p:spPr>
          <a:xfrm>
            <a:off x="1003320" y="3821760"/>
            <a:ext cx="9639000" cy="241884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602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37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Classes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0" name="Group 2"/>
          <p:cNvGrpSpPr/>
          <p:nvPr/>
        </p:nvGrpSpPr>
        <p:grpSpPr>
          <a:xfrm>
            <a:off x="1374120" y="2293200"/>
            <a:ext cx="4421880" cy="2166840"/>
            <a:chOff x="1374120" y="2293200"/>
            <a:chExt cx="4421880" cy="2166840"/>
          </a:xfrm>
        </p:grpSpPr>
        <p:grpSp>
          <p:nvGrpSpPr>
            <p:cNvPr id="151" name="Group 3"/>
            <p:cNvGrpSpPr/>
            <p:nvPr/>
          </p:nvGrpSpPr>
          <p:grpSpPr>
            <a:xfrm>
              <a:off x="1374120" y="2818800"/>
              <a:ext cx="1113840" cy="1641240"/>
              <a:chOff x="1374120" y="2818800"/>
              <a:chExt cx="1113840" cy="1641240"/>
            </a:xfrm>
          </p:grpSpPr>
          <p:sp>
            <p:nvSpPr>
              <p:cNvPr id="152" name="CustomShape 4"/>
              <p:cNvSpPr/>
              <p:nvPr/>
            </p:nvSpPr>
            <p:spPr>
              <a:xfrm>
                <a:off x="1908360" y="3914280"/>
                <a:ext cx="360" cy="545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6"/>
                </a:solidFill>
                <a:round/>
                <a:tailEnd len="med" type="diamond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CustomShape 5"/>
              <p:cNvSpPr/>
              <p:nvPr/>
            </p:nvSpPr>
            <p:spPr>
              <a:xfrm>
                <a:off x="1374120" y="2818800"/>
                <a:ext cx="1113840" cy="1139400"/>
              </a:xfrm>
              <a:custGeom>
                <a:avLst/>
                <a:gdLst/>
                <a:ahLst/>
                <a:rect l="l" t="t" r="r" b="b"/>
                <a:pathLst>
                  <a:path w="69272" h="60023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Products</a:t>
                </a:r>
                <a:endParaRPr b="0" lang="el-GR" sz="1200" spc="-1" strike="noStrike">
                  <a:latin typeface="Arial"/>
                </a:endParaRPr>
              </a:p>
            </p:txBody>
          </p:sp>
        </p:grpSp>
        <p:grpSp>
          <p:nvGrpSpPr>
            <p:cNvPr id="154" name="Group 6"/>
            <p:cNvGrpSpPr/>
            <p:nvPr/>
          </p:nvGrpSpPr>
          <p:grpSpPr>
            <a:xfrm>
              <a:off x="2476080" y="2293200"/>
              <a:ext cx="1103760" cy="1665000"/>
              <a:chOff x="2476080" y="2293200"/>
              <a:chExt cx="1103760" cy="1665000"/>
            </a:xfrm>
          </p:grpSpPr>
          <p:sp>
            <p:nvSpPr>
              <p:cNvPr id="155" name="CustomShape 7"/>
              <p:cNvSpPr/>
              <p:nvPr/>
            </p:nvSpPr>
            <p:spPr>
              <a:xfrm rot="10800000">
                <a:off x="3027960" y="2293200"/>
                <a:ext cx="360" cy="545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6"/>
                </a:solidFill>
                <a:round/>
                <a:tailEnd len="med" type="diamond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8"/>
              <p:cNvSpPr/>
              <p:nvPr/>
            </p:nvSpPr>
            <p:spPr>
              <a:xfrm>
                <a:off x="2476080" y="2818800"/>
                <a:ext cx="1103760" cy="1139400"/>
              </a:xfrm>
              <a:custGeom>
                <a:avLst/>
                <a:gdLst/>
                <a:ahLst/>
                <a:rect l="l" t="t" r="r" b="b"/>
                <a:pathLst>
                  <a:path w="69271" h="60023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Contact</a:t>
                </a:r>
                <a:endParaRPr b="0" lang="el-GR" sz="12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Info</a:t>
                </a:r>
                <a:endParaRPr b="0" lang="el-GR" sz="1200" spc="-1" strike="noStrike">
                  <a:latin typeface="Arial"/>
                </a:endParaRPr>
              </a:p>
            </p:txBody>
          </p:sp>
        </p:grpSp>
        <p:grpSp>
          <p:nvGrpSpPr>
            <p:cNvPr id="157" name="Group 9"/>
            <p:cNvGrpSpPr/>
            <p:nvPr/>
          </p:nvGrpSpPr>
          <p:grpSpPr>
            <a:xfrm>
              <a:off x="3590280" y="2818800"/>
              <a:ext cx="1104480" cy="1641240"/>
              <a:chOff x="3590280" y="2818800"/>
              <a:chExt cx="1104480" cy="1641240"/>
            </a:xfrm>
          </p:grpSpPr>
          <p:sp>
            <p:nvSpPr>
              <p:cNvPr id="158" name="CustomShape 10"/>
              <p:cNvSpPr/>
              <p:nvPr/>
            </p:nvSpPr>
            <p:spPr>
              <a:xfrm>
                <a:off x="4142520" y="3914280"/>
                <a:ext cx="360" cy="545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6"/>
                </a:solidFill>
                <a:round/>
                <a:tailEnd len="med" type="diamond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11"/>
              <p:cNvSpPr/>
              <p:nvPr/>
            </p:nvSpPr>
            <p:spPr>
              <a:xfrm>
                <a:off x="3590280" y="2818800"/>
                <a:ext cx="1104480" cy="1139400"/>
              </a:xfrm>
              <a:custGeom>
                <a:avLst/>
                <a:gdLst/>
                <a:ahLst/>
                <a:rect l="l" t="t" r="r" b="b"/>
                <a:pathLst>
                  <a:path w="69330" h="60023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Country of Origin</a:t>
                </a:r>
                <a:endParaRPr b="0" lang="el-GR" sz="1200" spc="-1" strike="noStrike">
                  <a:latin typeface="Arial"/>
                </a:endParaRPr>
              </a:p>
            </p:txBody>
          </p:sp>
        </p:grpSp>
        <p:grpSp>
          <p:nvGrpSpPr>
            <p:cNvPr id="160" name="Group 12"/>
            <p:cNvGrpSpPr/>
            <p:nvPr/>
          </p:nvGrpSpPr>
          <p:grpSpPr>
            <a:xfrm>
              <a:off x="4692240" y="2367360"/>
              <a:ext cx="1103760" cy="1590840"/>
              <a:chOff x="4692240" y="2367360"/>
              <a:chExt cx="1103760" cy="1590840"/>
            </a:xfrm>
          </p:grpSpPr>
          <p:sp>
            <p:nvSpPr>
              <p:cNvPr id="161" name="CustomShape 13"/>
              <p:cNvSpPr/>
              <p:nvPr/>
            </p:nvSpPr>
            <p:spPr>
              <a:xfrm flipV="1">
                <a:off x="5244480" y="2367360"/>
                <a:ext cx="307800" cy="509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6"/>
                </a:solidFill>
                <a:round/>
                <a:tailEnd len="med" type="diamond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14"/>
              <p:cNvSpPr/>
              <p:nvPr/>
            </p:nvSpPr>
            <p:spPr>
              <a:xfrm>
                <a:off x="4692240" y="2818800"/>
                <a:ext cx="1103760" cy="1139400"/>
              </a:xfrm>
              <a:custGeom>
                <a:avLst/>
                <a:gdLst/>
                <a:ahLst/>
                <a:rect l="l" t="t" r="r" b="b"/>
                <a:pathLst>
                  <a:path w="69272" h="60023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Customers</a:t>
                </a:r>
                <a:endParaRPr b="0" lang="el-GR" sz="1200" spc="-1" strike="noStrike">
                  <a:latin typeface="Arial"/>
                </a:endParaRPr>
              </a:p>
            </p:txBody>
          </p:sp>
        </p:grpSp>
      </p:grpSp>
      <p:grpSp>
        <p:nvGrpSpPr>
          <p:cNvPr id="163" name="Group 15"/>
          <p:cNvGrpSpPr/>
          <p:nvPr/>
        </p:nvGrpSpPr>
        <p:grpSpPr>
          <a:xfrm>
            <a:off x="5727240" y="3026880"/>
            <a:ext cx="5648760" cy="2161800"/>
            <a:chOff x="5727240" y="3026880"/>
            <a:chExt cx="5648760" cy="2161800"/>
          </a:xfrm>
        </p:grpSpPr>
        <p:grpSp>
          <p:nvGrpSpPr>
            <p:cNvPr id="164" name="Group 16"/>
            <p:cNvGrpSpPr/>
            <p:nvPr/>
          </p:nvGrpSpPr>
          <p:grpSpPr>
            <a:xfrm>
              <a:off x="5727240" y="3551760"/>
              <a:ext cx="1409760" cy="1636920"/>
              <a:chOff x="5727240" y="3551760"/>
              <a:chExt cx="1409760" cy="1636920"/>
            </a:xfrm>
          </p:grpSpPr>
          <p:sp>
            <p:nvSpPr>
              <p:cNvPr id="165" name="CustomShape 17"/>
              <p:cNvSpPr/>
              <p:nvPr/>
            </p:nvSpPr>
            <p:spPr>
              <a:xfrm>
                <a:off x="6410160" y="4644000"/>
                <a:ext cx="292320" cy="544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a5b7c6"/>
                </a:solidFill>
                <a:round/>
                <a:tailEnd len="med" type="diamond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CustomShape 18"/>
              <p:cNvSpPr/>
              <p:nvPr/>
            </p:nvSpPr>
            <p:spPr>
              <a:xfrm>
                <a:off x="5727240" y="3551760"/>
                <a:ext cx="1409760" cy="1136160"/>
              </a:xfrm>
              <a:custGeom>
                <a:avLst/>
                <a:gdLst/>
                <a:ahLst/>
                <a:rect l="l" t="t" r="r" b="b"/>
                <a:pathLst>
                  <a:path w="69272" h="60023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Employees</a:t>
                </a:r>
                <a:endParaRPr b="0" lang="el-GR" sz="1200" spc="-1" strike="noStrike">
                  <a:latin typeface="Arial"/>
                </a:endParaRPr>
              </a:p>
            </p:txBody>
          </p:sp>
        </p:grpSp>
        <p:grpSp>
          <p:nvGrpSpPr>
            <p:cNvPr id="167" name="Group 19"/>
            <p:cNvGrpSpPr/>
            <p:nvPr/>
          </p:nvGrpSpPr>
          <p:grpSpPr>
            <a:xfrm>
              <a:off x="7135200" y="3026880"/>
              <a:ext cx="1409400" cy="1661040"/>
              <a:chOff x="7135200" y="3026880"/>
              <a:chExt cx="1409400" cy="1661040"/>
            </a:xfrm>
          </p:grpSpPr>
          <p:sp>
            <p:nvSpPr>
              <p:cNvPr id="168" name="CustomShape 20"/>
              <p:cNvSpPr/>
              <p:nvPr/>
            </p:nvSpPr>
            <p:spPr>
              <a:xfrm rot="10800000">
                <a:off x="7839720" y="3026880"/>
                <a:ext cx="720" cy="544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a5b7c6"/>
                </a:solidFill>
                <a:round/>
                <a:tailEnd len="med" type="diamond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" name="CustomShape 21"/>
              <p:cNvSpPr/>
              <p:nvPr/>
            </p:nvSpPr>
            <p:spPr>
              <a:xfrm>
                <a:off x="7135200" y="3551760"/>
                <a:ext cx="1409400" cy="1136160"/>
              </a:xfrm>
              <a:custGeom>
                <a:avLst/>
                <a:gdLst/>
                <a:ahLst/>
                <a:rect l="l" t="t" r="r" b="b"/>
                <a:pathLst>
                  <a:path w="69271" h="60023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Manufacturers</a:t>
                </a:r>
                <a:endParaRPr b="0" lang="el-GR" sz="1200" spc="-1" strike="noStrike">
                  <a:latin typeface="Arial"/>
                </a:endParaRPr>
              </a:p>
            </p:txBody>
          </p:sp>
        </p:grpSp>
        <p:grpSp>
          <p:nvGrpSpPr>
            <p:cNvPr id="170" name="Group 22"/>
            <p:cNvGrpSpPr/>
            <p:nvPr/>
          </p:nvGrpSpPr>
          <p:grpSpPr>
            <a:xfrm>
              <a:off x="8622360" y="3541320"/>
              <a:ext cx="1330200" cy="1647360"/>
              <a:chOff x="8622360" y="3541320"/>
              <a:chExt cx="1330200" cy="1647360"/>
            </a:xfrm>
          </p:grpSpPr>
          <p:sp>
            <p:nvSpPr>
              <p:cNvPr id="171" name="CustomShape 23"/>
              <p:cNvSpPr/>
              <p:nvPr/>
            </p:nvSpPr>
            <p:spPr>
              <a:xfrm>
                <a:off x="9264240" y="4644000"/>
                <a:ext cx="360" cy="544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a5b7c6"/>
                </a:solidFill>
                <a:round/>
                <a:tailEnd len="med" type="diamond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24"/>
              <p:cNvSpPr/>
              <p:nvPr/>
            </p:nvSpPr>
            <p:spPr>
              <a:xfrm>
                <a:off x="8622360" y="3541320"/>
                <a:ext cx="1330200" cy="1089720"/>
              </a:xfrm>
              <a:custGeom>
                <a:avLst/>
                <a:gdLst/>
                <a:ahLst/>
                <a:rect l="l" t="t" r="r" b="b"/>
                <a:pathLst>
                  <a:path w="69330" h="60023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Materials</a:t>
                </a:r>
                <a:endParaRPr b="0" lang="el-GR" sz="1200" spc="-1" strike="noStrike">
                  <a:latin typeface="Arial"/>
                </a:endParaRPr>
              </a:p>
            </p:txBody>
          </p:sp>
        </p:grpSp>
        <p:grpSp>
          <p:nvGrpSpPr>
            <p:cNvPr id="173" name="Group 25"/>
            <p:cNvGrpSpPr/>
            <p:nvPr/>
          </p:nvGrpSpPr>
          <p:grpSpPr>
            <a:xfrm>
              <a:off x="9966240" y="3067560"/>
              <a:ext cx="1409760" cy="1620360"/>
              <a:chOff x="9966240" y="3067560"/>
              <a:chExt cx="1409760" cy="1620360"/>
            </a:xfrm>
          </p:grpSpPr>
          <p:sp>
            <p:nvSpPr>
              <p:cNvPr id="174" name="CustomShape 26"/>
              <p:cNvSpPr/>
              <p:nvPr/>
            </p:nvSpPr>
            <p:spPr>
              <a:xfrm rot="10800000">
                <a:off x="10670760" y="3067560"/>
                <a:ext cx="360" cy="541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a5b7c6"/>
                </a:solidFill>
                <a:round/>
                <a:tailEnd len="med" type="diamond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27"/>
              <p:cNvSpPr/>
              <p:nvPr/>
            </p:nvSpPr>
            <p:spPr>
              <a:xfrm>
                <a:off x="9966240" y="3551760"/>
                <a:ext cx="1409760" cy="1136160"/>
              </a:xfrm>
              <a:custGeom>
                <a:avLst/>
                <a:gdLst/>
                <a:ahLst/>
                <a:rect l="l" t="t" r="r" b="b"/>
                <a:pathLst>
                  <a:path w="69272" h="60023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c70929"/>
              </a:solidFill>
              <a:ln w="19080">
                <a:solidFill>
                  <a:srgbClr val="a5b7c5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1200" spc="-1" strike="noStrike">
                    <a:solidFill>
                      <a:srgbClr val="ffffff"/>
                    </a:solidFill>
                    <a:latin typeface="Roboto Light"/>
                    <a:ea typeface="Roboto Light"/>
                  </a:rPr>
                  <a:t>Obligations</a:t>
                </a:r>
                <a:endParaRPr b="0" lang="el-GR" sz="1200" spc="-1" strike="noStrike">
                  <a:latin typeface="Arial"/>
                </a:endParaRPr>
              </a:p>
            </p:txBody>
          </p:sp>
        </p:grpSp>
      </p:grpSp>
      <p:sp>
        <p:nvSpPr>
          <p:cNvPr id="176" name="CustomShape 28"/>
          <p:cNvSpPr/>
          <p:nvPr/>
        </p:nvSpPr>
        <p:spPr>
          <a:xfrm>
            <a:off x="2380680" y="1703880"/>
            <a:ext cx="127224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Channels of Communication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77" name="CustomShape 29"/>
          <p:cNvSpPr/>
          <p:nvPr/>
        </p:nvSpPr>
        <p:spPr>
          <a:xfrm>
            <a:off x="4814640" y="1498320"/>
            <a:ext cx="15573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The individuals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&amp; 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Businesses buying products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78" name="CustomShape 30"/>
          <p:cNvSpPr/>
          <p:nvPr/>
        </p:nvSpPr>
        <p:spPr>
          <a:xfrm>
            <a:off x="3384000" y="4463640"/>
            <a:ext cx="1512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The manufacturer's country of origin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79" name="CustomShape 31"/>
          <p:cNvSpPr/>
          <p:nvPr/>
        </p:nvSpPr>
        <p:spPr>
          <a:xfrm>
            <a:off x="6141600" y="5202720"/>
            <a:ext cx="1200600" cy="86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Sex shop employees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80" name="CustomShape 32"/>
          <p:cNvSpPr/>
          <p:nvPr/>
        </p:nvSpPr>
        <p:spPr>
          <a:xfrm>
            <a:off x="7304760" y="2690640"/>
            <a:ext cx="1062360" cy="44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Brands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81" name="CustomShape 33"/>
          <p:cNvSpPr/>
          <p:nvPr/>
        </p:nvSpPr>
        <p:spPr>
          <a:xfrm>
            <a:off x="8361720" y="5218560"/>
            <a:ext cx="1717920" cy="91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The substances of which the products are constituted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82" name="CustomShape 34"/>
          <p:cNvSpPr/>
          <p:nvPr/>
        </p:nvSpPr>
        <p:spPr>
          <a:xfrm>
            <a:off x="10056240" y="2552040"/>
            <a:ext cx="120060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Duties of the store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83" name="CustomShape 35"/>
          <p:cNvSpPr/>
          <p:nvPr/>
        </p:nvSpPr>
        <p:spPr>
          <a:xfrm>
            <a:off x="8055000" y="1936800"/>
            <a:ext cx="1159920" cy="1086120"/>
          </a:xfrm>
          <a:custGeom>
            <a:avLst/>
            <a:gdLst/>
            <a:ahLst/>
            <a:rect l="l" t="t" r="r" b="b"/>
            <a:pathLst>
              <a:path w="69272" h="60023">
                <a:moveTo>
                  <a:pt x="17333" y="0"/>
                </a:moveTo>
                <a:lnTo>
                  <a:pt x="0" y="30011"/>
                </a:lnTo>
                <a:lnTo>
                  <a:pt x="17333" y="60023"/>
                </a:lnTo>
                <a:lnTo>
                  <a:pt x="51939" y="60023"/>
                </a:lnTo>
                <a:lnTo>
                  <a:pt x="69271" y="30011"/>
                </a:lnTo>
                <a:lnTo>
                  <a:pt x="51939" y="0"/>
                </a:lnTo>
                <a:close/>
              </a:path>
            </a:pathLst>
          </a:custGeom>
          <a:solidFill>
            <a:srgbClr val="c70929"/>
          </a:solidFill>
          <a:ln w="19080">
            <a:solidFill>
              <a:srgbClr val="a5b7c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SexShop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84" name="CustomShape 36"/>
          <p:cNvSpPr/>
          <p:nvPr/>
        </p:nvSpPr>
        <p:spPr>
          <a:xfrm>
            <a:off x="9472680" y="1641240"/>
            <a:ext cx="1215000" cy="6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Business's name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85" name="CustomShape 37"/>
          <p:cNvSpPr/>
          <p:nvPr/>
        </p:nvSpPr>
        <p:spPr>
          <a:xfrm flipV="1">
            <a:off x="9091080" y="2048400"/>
            <a:ext cx="504360" cy="19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a5b7c6"/>
            </a:solidFill>
            <a:round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8"/>
          <p:cNvSpPr/>
          <p:nvPr/>
        </p:nvSpPr>
        <p:spPr>
          <a:xfrm>
            <a:off x="2600640" y="4758480"/>
            <a:ext cx="1159920" cy="1086120"/>
          </a:xfrm>
          <a:custGeom>
            <a:avLst/>
            <a:gdLst/>
            <a:ahLst/>
            <a:rect l="l" t="t" r="r" b="b"/>
            <a:pathLst>
              <a:path w="69272" h="60023">
                <a:moveTo>
                  <a:pt x="17333" y="0"/>
                </a:moveTo>
                <a:lnTo>
                  <a:pt x="0" y="30011"/>
                </a:lnTo>
                <a:lnTo>
                  <a:pt x="17333" y="60023"/>
                </a:lnTo>
                <a:lnTo>
                  <a:pt x="51939" y="60023"/>
                </a:lnTo>
                <a:lnTo>
                  <a:pt x="69271" y="30011"/>
                </a:lnTo>
                <a:lnTo>
                  <a:pt x="51939" y="0"/>
                </a:lnTo>
                <a:close/>
              </a:path>
            </a:pathLst>
          </a:custGeom>
          <a:solidFill>
            <a:srgbClr val="c70929"/>
          </a:solidFill>
          <a:ln w="19080">
            <a:solidFill>
              <a:srgbClr val="a5b7c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Value Partition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87" name="CustomShape 39"/>
          <p:cNvSpPr/>
          <p:nvPr/>
        </p:nvSpPr>
        <p:spPr>
          <a:xfrm>
            <a:off x="3757320" y="5283720"/>
            <a:ext cx="444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a5b7c6"/>
            </a:solidFill>
            <a:round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40"/>
          <p:cNvSpPr/>
          <p:nvPr/>
        </p:nvSpPr>
        <p:spPr>
          <a:xfrm>
            <a:off x="4304520" y="5017680"/>
            <a:ext cx="1959480" cy="93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The 'design pattern' for refining the descriptions of classes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89" name="CustomShape 41"/>
          <p:cNvSpPr/>
          <p:nvPr/>
        </p:nvSpPr>
        <p:spPr>
          <a:xfrm>
            <a:off x="1021680" y="4529520"/>
            <a:ext cx="1786320" cy="81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Offered items for sale</a:t>
            </a:r>
            <a:endParaRPr b="0" lang="el-GR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ProductCategories</a:t>
            </a:r>
            <a:endParaRPr b="0" lang="el-GR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Roboto Light"/>
                <a:ea typeface="Roboto Light"/>
              </a:rPr>
              <a:t>Delas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190" name="CustomShape 42"/>
          <p:cNvSpPr/>
          <p:nvPr/>
        </p:nvSpPr>
        <p:spPr>
          <a:xfrm>
            <a:off x="1025640" y="6375240"/>
            <a:ext cx="666972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ffffff"/>
                </a:solidFill>
                <a:latin typeface="Roboto Light"/>
                <a:ea typeface="Roboto Light"/>
              </a:rPr>
              <a:t>Each of the ten main classes are disjoint with the others</a:t>
            </a:r>
            <a:endParaRPr b="0" lang="el-GR" sz="1100" spc="-1" strike="noStrike">
              <a:latin typeface="Arial"/>
            </a:endParaRPr>
          </a:p>
        </p:txBody>
      </p:sp>
      <p:sp>
        <p:nvSpPr>
          <p:cNvPr id="191" name="CustomShape 43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12: Clients / body measurements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04" name="Picture 5" descr=""/>
          <p:cNvPicPr/>
          <p:nvPr/>
        </p:nvPicPr>
        <p:blipFill>
          <a:blip r:embed="rId2"/>
          <a:stretch/>
        </p:blipFill>
        <p:spPr>
          <a:xfrm>
            <a:off x="902520" y="1825560"/>
            <a:ext cx="4866840" cy="134280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605" name="Picture 7" descr=""/>
          <p:cNvPicPr/>
          <p:nvPr/>
        </p:nvPicPr>
        <p:blipFill>
          <a:blip r:embed="rId3"/>
          <a:stretch/>
        </p:blipFill>
        <p:spPr>
          <a:xfrm>
            <a:off x="902520" y="3878640"/>
            <a:ext cx="7019640" cy="111420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606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38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13: Clients with Signature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08" name="Picture 5" descr=""/>
          <p:cNvPicPr/>
          <p:nvPr/>
        </p:nvPicPr>
        <p:blipFill>
          <a:blip r:embed="rId2"/>
          <a:stretch/>
        </p:blipFill>
        <p:spPr>
          <a:xfrm>
            <a:off x="838080" y="1825560"/>
            <a:ext cx="4895640" cy="135216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609" name="Picture 7" descr=""/>
          <p:cNvPicPr/>
          <p:nvPr/>
        </p:nvPicPr>
        <p:blipFill>
          <a:blip r:embed="rId3"/>
          <a:stretch/>
        </p:blipFill>
        <p:spPr>
          <a:xfrm>
            <a:off x="1064520" y="3815280"/>
            <a:ext cx="4257360" cy="154260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610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39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Query 14: All together 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12" name="Picture 5" descr=""/>
          <p:cNvPicPr/>
          <p:nvPr/>
        </p:nvPicPr>
        <p:blipFill>
          <a:blip r:embed="rId2"/>
          <a:stretch/>
        </p:blipFill>
        <p:spPr>
          <a:xfrm>
            <a:off x="932400" y="1945440"/>
            <a:ext cx="4924080" cy="1875960"/>
          </a:xfrm>
          <a:prstGeom prst="rect">
            <a:avLst/>
          </a:prstGeom>
          <a:ln cap="sq" w="127080">
            <a:solidFill>
              <a:srgbClr val="5e1b73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pic>
        <p:nvPicPr>
          <p:cNvPr id="613" name="Picture 9" descr=""/>
          <p:cNvPicPr/>
          <p:nvPr/>
        </p:nvPicPr>
        <p:blipFill>
          <a:blip r:embed="rId3"/>
          <a:stretch/>
        </p:blipFill>
        <p:spPr>
          <a:xfrm>
            <a:off x="838080" y="4632840"/>
            <a:ext cx="10286640" cy="732960"/>
          </a:xfrm>
          <a:prstGeom prst="rect">
            <a:avLst/>
          </a:prstGeom>
          <a:ln cap="sq" w="127080">
            <a:solidFill>
              <a:srgbClr val="c70929"/>
            </a:solidFill>
            <a:miter/>
          </a:ln>
          <a:effectLst>
            <a:outerShdw algn="tl" blurRad="57150" dir="2700000" dist="50402" rotWithShape="0">
              <a:srgbClr val="000000">
                <a:alpha val="40000"/>
              </a:srgbClr>
            </a:outerShdw>
          </a:effectLst>
        </p:spPr>
      </p:pic>
      <p:sp>
        <p:nvSpPr>
          <p:cNvPr id="614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40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Future 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16" name="Content Placeholder 6" descr="A picture containing text, light&#10;&#10;Description automatically generated"/>
          <p:cNvPicPr/>
          <p:nvPr/>
        </p:nvPicPr>
        <p:blipFill>
          <a:blip r:embed="rId2"/>
          <a:stretch/>
        </p:blipFill>
        <p:spPr>
          <a:xfrm>
            <a:off x="6699240" y="433800"/>
            <a:ext cx="5298480" cy="2986200"/>
          </a:xfrm>
          <a:prstGeom prst="rect">
            <a:avLst/>
          </a:prstGeom>
          <a:ln>
            <a:noFill/>
          </a:ln>
        </p:spPr>
      </p:pic>
      <p:sp>
        <p:nvSpPr>
          <p:cNvPr id="617" name="CustomShape 2"/>
          <p:cNvSpPr/>
          <p:nvPr/>
        </p:nvSpPr>
        <p:spPr>
          <a:xfrm>
            <a:off x="888840" y="2193840"/>
            <a:ext cx="7280280" cy="378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2f2f2"/>
                </a:solidFill>
                <a:latin typeface="Calibri"/>
              </a:rPr>
              <a:t>In terms of </a:t>
            </a:r>
            <a:endParaRPr b="0" lang="el-G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2f2f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2f2f2"/>
                </a:solidFill>
                <a:latin typeface="Calibri"/>
              </a:rPr>
              <a:t>Ontology</a:t>
            </a:r>
            <a:endParaRPr b="0" lang="el-G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          </a:t>
            </a: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Add more Product classes (movies, comics, etc.)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          </a:t>
            </a: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Populate with more instances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          </a:t>
            </a: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Create more knowledge based on object &amp; data properties 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          </a:t>
            </a: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More personalized e-commerce based on customer characteristics 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2f2f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2f2f2"/>
                </a:solidFill>
                <a:latin typeface="Calibri"/>
              </a:rPr>
              <a:t>Visualization </a:t>
            </a:r>
            <a:endParaRPr b="0" lang="el-G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          </a:t>
            </a: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Explore Neo4j &amp; GraphDB tools  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2f2f2"/>
                </a:solidFill>
                <a:latin typeface="Calibri"/>
              </a:rPr>
              <a:t>Explore Protégé's capabilities </a:t>
            </a:r>
            <a:endParaRPr b="0" lang="el-G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2000" spc="-1" strike="noStrike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41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Content Placeholder 16" descr="A picture containing text, building, red, sign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2191760" cy="6868440"/>
          </a:xfrm>
          <a:prstGeom prst="rect">
            <a:avLst/>
          </a:prstGeom>
          <a:ln>
            <a:noFill/>
          </a:ln>
        </p:spPr>
      </p:pic>
      <p:sp>
        <p:nvSpPr>
          <p:cNvPr id="620" name="TextShape 1"/>
          <p:cNvSpPr txBox="1"/>
          <p:nvPr/>
        </p:nvSpPr>
        <p:spPr>
          <a:xfrm>
            <a:off x="628560" y="2603520"/>
            <a:ext cx="3333240" cy="1477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2000"/>
          </a:bodyPr>
          <a:p>
            <a:pPr algn="ctr"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THANK YOU </a:t>
            </a:r>
            <a:br/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FOR YOUR </a:t>
            </a:r>
            <a:br/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ATTENTION </a:t>
            </a:r>
            <a:r>
              <a:rPr b="1" lang="en-US" sz="4400" spc="-1" strike="noStrike">
                <a:solidFill>
                  <a:srgbClr val="ffffff"/>
                </a:solidFill>
                <a:latin typeface="Wingdings"/>
              </a:rPr>
              <a:t></a:t>
            </a: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 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236200" y="5085360"/>
            <a:ext cx="1566720" cy="1451880"/>
          </a:xfrm>
          <a:prstGeom prst="ellipse">
            <a:avLst/>
          </a:prstGeom>
          <a:solidFill>
            <a:srgbClr val="c70929"/>
          </a:solidFill>
          <a:ln>
            <a:solidFill>
              <a:srgbClr val="c70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3209040" y="5085360"/>
            <a:ext cx="1566720" cy="1451880"/>
          </a:xfrm>
          <a:prstGeom prst="ellipse">
            <a:avLst/>
          </a:prstGeom>
          <a:solidFill>
            <a:srgbClr val="c70929"/>
          </a:solidFill>
          <a:ln>
            <a:solidFill>
              <a:srgbClr val="c709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TextShape 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Object Properties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95" name="Group 4"/>
          <p:cNvGrpSpPr/>
          <p:nvPr/>
        </p:nvGrpSpPr>
        <p:grpSpPr>
          <a:xfrm>
            <a:off x="1800360" y="1816200"/>
            <a:ext cx="9343800" cy="4054680"/>
            <a:chOff x="1800360" y="1816200"/>
            <a:chExt cx="9343800" cy="4054680"/>
          </a:xfrm>
        </p:grpSpPr>
        <p:grpSp>
          <p:nvGrpSpPr>
            <p:cNvPr id="196" name="Group 5"/>
            <p:cNvGrpSpPr/>
            <p:nvPr/>
          </p:nvGrpSpPr>
          <p:grpSpPr>
            <a:xfrm>
              <a:off x="1800360" y="1816200"/>
              <a:ext cx="9014040" cy="1745640"/>
              <a:chOff x="1800360" y="1816200"/>
              <a:chExt cx="9014040" cy="1745640"/>
            </a:xfrm>
          </p:grpSpPr>
          <p:sp>
            <p:nvSpPr>
              <p:cNvPr id="197" name="CustomShape 6"/>
              <p:cNvSpPr/>
              <p:nvPr/>
            </p:nvSpPr>
            <p:spPr>
              <a:xfrm>
                <a:off x="1800360" y="1816200"/>
                <a:ext cx="9014040" cy="1745640"/>
              </a:xfrm>
              <a:custGeom>
                <a:avLst/>
                <a:gdLst/>
                <a:ahLst/>
                <a:rect l="l" t="t" r="r" b="b"/>
                <a:pathLst>
                  <a:path w="42616" h="7980">
                    <a:moveTo>
                      <a:pt x="4324" y="1"/>
                    </a:moveTo>
                    <a:cubicBezTo>
                      <a:pt x="3159" y="1"/>
                      <a:pt x="1997" y="512"/>
                      <a:pt x="1246" y="1424"/>
                    </a:cubicBezTo>
                    <a:cubicBezTo>
                      <a:pt x="180" y="2720"/>
                      <a:pt x="1" y="4577"/>
                      <a:pt x="867" y="6031"/>
                    </a:cubicBezTo>
                    <a:cubicBezTo>
                      <a:pt x="1600" y="7262"/>
                      <a:pt x="2935" y="7980"/>
                      <a:pt x="4331" y="7980"/>
                    </a:cubicBezTo>
                    <a:cubicBezTo>
                      <a:pt x="4576" y="7980"/>
                      <a:pt x="4822" y="7958"/>
                      <a:pt x="5067" y="7913"/>
                    </a:cubicBezTo>
                    <a:cubicBezTo>
                      <a:pt x="6219" y="7700"/>
                      <a:pt x="7170" y="6971"/>
                      <a:pt x="7733" y="6006"/>
                    </a:cubicBezTo>
                    <a:cubicBezTo>
                      <a:pt x="8105" y="5370"/>
                      <a:pt x="8773" y="4970"/>
                      <a:pt x="9508" y="4970"/>
                    </a:cubicBezTo>
                    <a:lnTo>
                      <a:pt x="10488" y="4970"/>
                    </a:lnTo>
                    <a:cubicBezTo>
                      <a:pt x="11237" y="4970"/>
                      <a:pt x="11919" y="5376"/>
                      <a:pt x="12300" y="6020"/>
                    </a:cubicBezTo>
                    <a:lnTo>
                      <a:pt x="12307" y="6031"/>
                    </a:lnTo>
                    <a:cubicBezTo>
                      <a:pt x="13039" y="7262"/>
                      <a:pt x="14375" y="7980"/>
                      <a:pt x="15771" y="7980"/>
                    </a:cubicBezTo>
                    <a:cubicBezTo>
                      <a:pt x="16016" y="7980"/>
                      <a:pt x="16262" y="7958"/>
                      <a:pt x="16507" y="7913"/>
                    </a:cubicBezTo>
                    <a:cubicBezTo>
                      <a:pt x="17658" y="7700"/>
                      <a:pt x="18610" y="6971"/>
                      <a:pt x="19173" y="6006"/>
                    </a:cubicBezTo>
                    <a:cubicBezTo>
                      <a:pt x="19545" y="5370"/>
                      <a:pt x="20213" y="4970"/>
                      <a:pt x="20946" y="4970"/>
                    </a:cubicBezTo>
                    <a:lnTo>
                      <a:pt x="21928" y="4970"/>
                    </a:lnTo>
                    <a:cubicBezTo>
                      <a:pt x="22677" y="4970"/>
                      <a:pt x="23359" y="5376"/>
                      <a:pt x="23740" y="6020"/>
                    </a:cubicBezTo>
                    <a:lnTo>
                      <a:pt x="23747" y="6031"/>
                    </a:lnTo>
                    <a:cubicBezTo>
                      <a:pt x="24479" y="7262"/>
                      <a:pt x="25815" y="7980"/>
                      <a:pt x="27210" y="7980"/>
                    </a:cubicBezTo>
                    <a:cubicBezTo>
                      <a:pt x="27454" y="7980"/>
                      <a:pt x="27700" y="7958"/>
                      <a:pt x="27945" y="7913"/>
                    </a:cubicBezTo>
                    <a:cubicBezTo>
                      <a:pt x="29098" y="7700"/>
                      <a:pt x="30048" y="6971"/>
                      <a:pt x="30613" y="6006"/>
                    </a:cubicBezTo>
                    <a:cubicBezTo>
                      <a:pt x="30985" y="5370"/>
                      <a:pt x="31652" y="4970"/>
                      <a:pt x="32388" y="4970"/>
                    </a:cubicBezTo>
                    <a:lnTo>
                      <a:pt x="33368" y="4970"/>
                    </a:lnTo>
                    <a:cubicBezTo>
                      <a:pt x="34117" y="4970"/>
                      <a:pt x="34799" y="5376"/>
                      <a:pt x="35180" y="6020"/>
                    </a:cubicBezTo>
                    <a:lnTo>
                      <a:pt x="35187" y="6031"/>
                    </a:lnTo>
                    <a:cubicBezTo>
                      <a:pt x="35920" y="7262"/>
                      <a:pt x="37255" y="7980"/>
                      <a:pt x="38651" y="7980"/>
                    </a:cubicBezTo>
                    <a:cubicBezTo>
                      <a:pt x="38896" y="7980"/>
                      <a:pt x="39142" y="7958"/>
                      <a:pt x="39387" y="7913"/>
                    </a:cubicBezTo>
                    <a:cubicBezTo>
                      <a:pt x="41256" y="7567"/>
                      <a:pt x="42594" y="5866"/>
                      <a:pt x="42615" y="3993"/>
                    </a:cubicBezTo>
                    <a:cubicBezTo>
                      <a:pt x="42599" y="2323"/>
                      <a:pt x="41557" y="833"/>
                      <a:pt x="39994" y="246"/>
                    </a:cubicBezTo>
                    <a:cubicBezTo>
                      <a:pt x="39559" y="81"/>
                      <a:pt x="39100" y="2"/>
                      <a:pt x="38642" y="2"/>
                    </a:cubicBezTo>
                    <a:cubicBezTo>
                      <a:pt x="37477" y="2"/>
                      <a:pt x="36315" y="513"/>
                      <a:pt x="35565" y="1426"/>
                    </a:cubicBezTo>
                    <a:cubicBezTo>
                      <a:pt x="35428" y="1592"/>
                      <a:pt x="35304" y="1770"/>
                      <a:pt x="35195" y="1957"/>
                    </a:cubicBezTo>
                    <a:cubicBezTo>
                      <a:pt x="34817" y="2606"/>
                      <a:pt x="34133" y="3018"/>
                      <a:pt x="33382" y="3018"/>
                    </a:cubicBezTo>
                    <a:lnTo>
                      <a:pt x="32420" y="3018"/>
                    </a:lnTo>
                    <a:cubicBezTo>
                      <a:pt x="31683" y="3018"/>
                      <a:pt x="30996" y="2632"/>
                      <a:pt x="30624" y="1994"/>
                    </a:cubicBezTo>
                    <a:cubicBezTo>
                      <a:pt x="30157" y="1190"/>
                      <a:pt x="29425" y="572"/>
                      <a:pt x="28556" y="244"/>
                    </a:cubicBezTo>
                    <a:cubicBezTo>
                      <a:pt x="28121" y="80"/>
                      <a:pt x="27663" y="1"/>
                      <a:pt x="27205" y="1"/>
                    </a:cubicBezTo>
                    <a:cubicBezTo>
                      <a:pt x="26039" y="1"/>
                      <a:pt x="24877" y="513"/>
                      <a:pt x="24125" y="1426"/>
                    </a:cubicBezTo>
                    <a:cubicBezTo>
                      <a:pt x="23989" y="1592"/>
                      <a:pt x="23865" y="1770"/>
                      <a:pt x="23755" y="1957"/>
                    </a:cubicBezTo>
                    <a:cubicBezTo>
                      <a:pt x="23377" y="2606"/>
                      <a:pt x="22695" y="3018"/>
                      <a:pt x="21944" y="3018"/>
                    </a:cubicBezTo>
                    <a:lnTo>
                      <a:pt x="20981" y="3018"/>
                    </a:lnTo>
                    <a:cubicBezTo>
                      <a:pt x="20243" y="3018"/>
                      <a:pt x="19556" y="2632"/>
                      <a:pt x="19185" y="1994"/>
                    </a:cubicBezTo>
                    <a:cubicBezTo>
                      <a:pt x="18717" y="1190"/>
                      <a:pt x="17987" y="572"/>
                      <a:pt x="17116" y="244"/>
                    </a:cubicBezTo>
                    <a:cubicBezTo>
                      <a:pt x="16681" y="80"/>
                      <a:pt x="16223" y="1"/>
                      <a:pt x="15766" y="1"/>
                    </a:cubicBezTo>
                    <a:cubicBezTo>
                      <a:pt x="14600" y="1"/>
                      <a:pt x="13437" y="513"/>
                      <a:pt x="12686" y="1426"/>
                    </a:cubicBezTo>
                    <a:cubicBezTo>
                      <a:pt x="12549" y="1592"/>
                      <a:pt x="12425" y="1770"/>
                      <a:pt x="12316" y="1957"/>
                    </a:cubicBezTo>
                    <a:cubicBezTo>
                      <a:pt x="11937" y="2606"/>
                      <a:pt x="11255" y="3016"/>
                      <a:pt x="10504" y="3016"/>
                    </a:cubicBezTo>
                    <a:lnTo>
                      <a:pt x="9541" y="3016"/>
                    </a:lnTo>
                    <a:cubicBezTo>
                      <a:pt x="8805" y="3016"/>
                      <a:pt x="8116" y="2632"/>
                      <a:pt x="7745" y="1994"/>
                    </a:cubicBezTo>
                    <a:cubicBezTo>
                      <a:pt x="7277" y="1190"/>
                      <a:pt x="6547" y="572"/>
                      <a:pt x="5676" y="244"/>
                    </a:cubicBezTo>
                    <a:cubicBezTo>
                      <a:pt x="5241" y="80"/>
                      <a:pt x="4782" y="1"/>
                      <a:pt x="4324" y="1"/>
                    </a:cubicBezTo>
                    <a:close/>
                  </a:path>
                </a:pathLst>
              </a:custGeom>
              <a:solidFill>
                <a:srgbClr val="c7092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8" name="CustomShape 7"/>
              <p:cNvSpPr/>
              <p:nvPr/>
            </p:nvSpPr>
            <p:spPr>
              <a:xfrm>
                <a:off x="1959480" y="1912680"/>
                <a:ext cx="1501200" cy="1553040"/>
              </a:xfrm>
              <a:custGeom>
                <a:avLst/>
                <a:gdLst/>
                <a:ahLst/>
                <a:rect l="l" t="t" r="r" b="b"/>
                <a:pathLst>
                  <a:path w="7099" h="7100">
                    <a:moveTo>
                      <a:pt x="3550" y="1"/>
                    </a:moveTo>
                    <a:cubicBezTo>
                      <a:pt x="1589" y="1"/>
                      <a:pt x="0" y="1589"/>
                      <a:pt x="0" y="3551"/>
                    </a:cubicBezTo>
                    <a:cubicBezTo>
                      <a:pt x="0" y="5511"/>
                      <a:pt x="1589" y="7099"/>
                      <a:pt x="3550" y="7099"/>
                    </a:cubicBezTo>
                    <a:cubicBezTo>
                      <a:pt x="5510" y="7099"/>
                      <a:pt x="7099" y="5511"/>
                      <a:pt x="7099" y="3551"/>
                    </a:cubicBezTo>
                    <a:cubicBezTo>
                      <a:pt x="7099" y="1589"/>
                      <a:pt x="5510" y="1"/>
                      <a:pt x="355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Customer Object Properties</a:t>
                </a:r>
                <a:endParaRPr b="0" lang="el-GR" sz="1800" spc="-1" strike="noStrike">
                  <a:latin typeface="Arial"/>
                </a:endParaRPr>
              </a:p>
            </p:txBody>
          </p:sp>
          <p:sp>
            <p:nvSpPr>
              <p:cNvPr id="199" name="CustomShape 8"/>
              <p:cNvSpPr/>
              <p:nvPr/>
            </p:nvSpPr>
            <p:spPr>
              <a:xfrm>
                <a:off x="4379400" y="1912680"/>
                <a:ext cx="1501200" cy="1553040"/>
              </a:xfrm>
              <a:custGeom>
                <a:avLst/>
                <a:gdLst/>
                <a:ahLst/>
                <a:rect l="l" t="t" r="r" b="b"/>
                <a:pathLst>
                  <a:path w="7099" h="7100">
                    <a:moveTo>
                      <a:pt x="3550" y="1"/>
                    </a:moveTo>
                    <a:cubicBezTo>
                      <a:pt x="1589" y="1"/>
                      <a:pt x="0" y="1589"/>
                      <a:pt x="0" y="3551"/>
                    </a:cubicBezTo>
                    <a:cubicBezTo>
                      <a:pt x="0" y="5511"/>
                      <a:pt x="1589" y="7099"/>
                      <a:pt x="3550" y="7099"/>
                    </a:cubicBezTo>
                    <a:cubicBezTo>
                      <a:pt x="5510" y="7099"/>
                      <a:pt x="7099" y="5511"/>
                      <a:pt x="7099" y="3551"/>
                    </a:cubicBezTo>
                    <a:cubicBezTo>
                      <a:pt x="7099" y="1589"/>
                      <a:pt x="5510" y="1"/>
                      <a:pt x="355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Manufacturer Object Properties</a:t>
                </a:r>
                <a:endParaRPr b="0" lang="el-GR" sz="1800" spc="-1" strike="noStrike">
                  <a:latin typeface="Arial"/>
                </a:endParaRPr>
              </a:p>
            </p:txBody>
          </p:sp>
          <p:sp>
            <p:nvSpPr>
              <p:cNvPr id="200" name="CustomShape 9"/>
              <p:cNvSpPr/>
              <p:nvPr/>
            </p:nvSpPr>
            <p:spPr>
              <a:xfrm>
                <a:off x="6799320" y="1912680"/>
                <a:ext cx="1501200" cy="1553040"/>
              </a:xfrm>
              <a:custGeom>
                <a:avLst/>
                <a:gdLst/>
                <a:ahLst/>
                <a:rect l="l" t="t" r="r" b="b"/>
                <a:pathLst>
                  <a:path w="7099" h="7100">
                    <a:moveTo>
                      <a:pt x="3549" y="1"/>
                    </a:moveTo>
                    <a:cubicBezTo>
                      <a:pt x="1589" y="1"/>
                      <a:pt x="0" y="1589"/>
                      <a:pt x="0" y="3551"/>
                    </a:cubicBezTo>
                    <a:cubicBezTo>
                      <a:pt x="0" y="5511"/>
                      <a:pt x="1589" y="7099"/>
                      <a:pt x="3549" y="7099"/>
                    </a:cubicBezTo>
                    <a:cubicBezTo>
                      <a:pt x="5510" y="7099"/>
                      <a:pt x="7099" y="5511"/>
                      <a:pt x="7099" y="3551"/>
                    </a:cubicBezTo>
                    <a:cubicBezTo>
                      <a:pt x="7099" y="1589"/>
                      <a:pt x="5510" y="1"/>
                      <a:pt x="354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Product Object Properties</a:t>
                </a:r>
                <a:endParaRPr b="0" lang="el-GR" sz="1800" spc="-1" strike="noStrike">
                  <a:latin typeface="Arial"/>
                </a:endParaRPr>
              </a:p>
            </p:txBody>
          </p:sp>
          <p:sp>
            <p:nvSpPr>
              <p:cNvPr id="201" name="CustomShape 10"/>
              <p:cNvSpPr/>
              <p:nvPr/>
            </p:nvSpPr>
            <p:spPr>
              <a:xfrm>
                <a:off x="9218520" y="1912680"/>
                <a:ext cx="1501560" cy="1553040"/>
              </a:xfrm>
              <a:custGeom>
                <a:avLst/>
                <a:gdLst/>
                <a:ahLst/>
                <a:rect l="l" t="t" r="r" b="b"/>
                <a:pathLst>
                  <a:path w="7101" h="7100">
                    <a:moveTo>
                      <a:pt x="3551" y="1"/>
                    </a:moveTo>
                    <a:cubicBezTo>
                      <a:pt x="1590" y="1"/>
                      <a:pt x="0" y="1589"/>
                      <a:pt x="0" y="3551"/>
                    </a:cubicBezTo>
                    <a:cubicBezTo>
                      <a:pt x="0" y="5511"/>
                      <a:pt x="1590" y="7099"/>
                      <a:pt x="3551" y="7099"/>
                    </a:cubicBezTo>
                    <a:cubicBezTo>
                      <a:pt x="5511" y="7099"/>
                      <a:pt x="7101" y="5511"/>
                      <a:pt x="7101" y="3551"/>
                    </a:cubicBezTo>
                    <a:cubicBezTo>
                      <a:pt x="7101" y="1589"/>
                      <a:pt x="5511" y="1"/>
                      <a:pt x="35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SexShop Object Property</a:t>
                </a:r>
                <a:endParaRPr b="0" lang="el-GR" sz="1800" spc="-1" strike="noStrike">
                  <a:latin typeface="Arial"/>
                </a:endParaRPr>
              </a:p>
            </p:txBody>
          </p:sp>
        </p:grpSp>
        <p:sp>
          <p:nvSpPr>
            <p:cNvPr id="202" name="CustomShape 11"/>
            <p:cNvSpPr/>
            <p:nvPr/>
          </p:nvSpPr>
          <p:spPr>
            <a:xfrm>
              <a:off x="2629440" y="3561840"/>
              <a:ext cx="360" cy="35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a5b7c6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12"/>
            <p:cNvSpPr/>
            <p:nvPr/>
          </p:nvSpPr>
          <p:spPr>
            <a:xfrm>
              <a:off x="2217600" y="4074840"/>
              <a:ext cx="1798200" cy="145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buyAt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buyProductsOf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canCommunicate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hasPersonalSignature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hasPreferences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isAllergicTo</a:t>
              </a:r>
              <a:endParaRPr b="0" lang="el-GR" sz="1200" spc="-1" strike="noStrike">
                <a:latin typeface="Arial"/>
              </a:endParaRPr>
            </a:p>
          </p:txBody>
        </p:sp>
        <p:sp>
          <p:nvSpPr>
            <p:cNvPr id="204" name="CustomShape 13"/>
            <p:cNvSpPr/>
            <p:nvPr/>
          </p:nvSpPr>
          <p:spPr>
            <a:xfrm>
              <a:off x="5113080" y="3561840"/>
              <a:ext cx="360" cy="35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a5b7c6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14"/>
            <p:cNvSpPr/>
            <p:nvPr/>
          </p:nvSpPr>
          <p:spPr>
            <a:xfrm>
              <a:off x="7540560" y="3570840"/>
              <a:ext cx="360" cy="35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a5b7c6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15"/>
            <p:cNvSpPr/>
            <p:nvPr/>
          </p:nvSpPr>
          <p:spPr>
            <a:xfrm>
              <a:off x="10059120" y="3561840"/>
              <a:ext cx="360" cy="35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a5b7c6"/>
              </a:solidFill>
              <a:round/>
              <a:tailEnd len="med" type="diamond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16"/>
            <p:cNvSpPr/>
            <p:nvPr/>
          </p:nvSpPr>
          <p:spPr>
            <a:xfrm>
              <a:off x="4308480" y="4031640"/>
              <a:ext cx="2122920" cy="1011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hasCountryOfOrigin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produce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receiveSupplierPayments</a:t>
              </a:r>
              <a:endParaRPr b="0" lang="el-GR" sz="1200" spc="-1" strike="noStrike">
                <a:latin typeface="Arial"/>
              </a:endParaRPr>
            </a:p>
          </p:txBody>
        </p:sp>
        <p:sp>
          <p:nvSpPr>
            <p:cNvPr id="208" name="CustomShape 17"/>
            <p:cNvSpPr/>
            <p:nvPr/>
          </p:nvSpPr>
          <p:spPr>
            <a:xfrm>
              <a:off x="6724440" y="3998160"/>
              <a:ext cx="2122920" cy="145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hasContainer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hasSize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isMadeOf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isPreferredBy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producedBy</a:t>
              </a:r>
              <a:endParaRPr b="0" lang="el-GR" sz="1200" spc="-1" strike="noStrike">
                <a:latin typeface="Arial"/>
              </a:endParaRPr>
            </a:p>
          </p:txBody>
        </p:sp>
        <p:sp>
          <p:nvSpPr>
            <p:cNvPr id="209" name="CustomShape 18"/>
            <p:cNvSpPr/>
            <p:nvPr/>
          </p:nvSpPr>
          <p:spPr>
            <a:xfrm>
              <a:off x="8566560" y="3930120"/>
              <a:ext cx="2577600" cy="1940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hasContactInfo</a:t>
              </a:r>
              <a:endParaRPr b="0" lang="el-GR" sz="1200" spc="-1" strike="noStrike">
                <a:latin typeface="Arial"/>
              </a:endParaRPr>
            </a:p>
            <a:p>
              <a:pPr lvl="1" marL="628560" indent="-17100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hasPhysicalStore</a:t>
              </a:r>
              <a:endParaRPr b="0" lang="el-GR" sz="1200" spc="-1" strike="noStrike">
                <a:latin typeface="Arial"/>
              </a:endParaRPr>
            </a:p>
            <a:p>
              <a:pPr lvl="2" marL="1085760" indent="-17100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hasAdress</a:t>
              </a:r>
              <a:endParaRPr b="0" lang="el-GR" sz="1200" spc="-1" strike="noStrike">
                <a:latin typeface="Arial"/>
              </a:endParaRPr>
            </a:p>
            <a:p>
              <a:pPr lvl="2" marL="1085760" indent="-17100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hasEmail</a:t>
              </a:r>
              <a:endParaRPr b="0" lang="el-GR" sz="1200" spc="-1" strike="noStrike">
                <a:latin typeface="Arial"/>
              </a:endParaRPr>
            </a:p>
            <a:p>
              <a:pPr lvl="2" marL="1085760" indent="-17100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hasPhoneNumber</a:t>
              </a:r>
              <a:endParaRPr b="0" lang="el-GR" sz="1200" spc="-1" strike="noStrike">
                <a:latin typeface="Arial"/>
              </a:endParaRPr>
            </a:p>
            <a:p>
              <a:pPr lvl="1" marL="628560" indent="-17100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hasSocialMedia</a:t>
              </a:r>
              <a:endParaRPr b="0" lang="el-GR" sz="1200" spc="-1" strike="noStrike">
                <a:latin typeface="Arial"/>
              </a:endParaRPr>
            </a:p>
            <a:p>
              <a:pPr lvl="2" marL="1085760" indent="-17100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hasFacebook</a:t>
              </a:r>
              <a:endParaRPr b="0" lang="el-GR" sz="1200" spc="-1" strike="noStrike">
                <a:latin typeface="Arial"/>
              </a:endParaRPr>
            </a:p>
            <a:p>
              <a:pPr lvl="2" marL="1085760" indent="-17100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hasInstagram</a:t>
              </a:r>
              <a:endParaRPr b="0" lang="el-GR" sz="1200" spc="-1" strike="noStrike">
                <a:latin typeface="Arial"/>
              </a:endParaRPr>
            </a:p>
            <a:p>
              <a:pPr lvl="1" marL="628560" indent="-171000">
                <a:lnSpc>
                  <a:spcPct val="10000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hasWebPage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hasMonthlyObligations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Roboto Light"/>
                  <a:ea typeface="Roboto Light"/>
                </a:rPr>
                <a:t>salesAt</a:t>
              </a:r>
              <a:endParaRPr b="0" lang="el-G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l-GR" sz="1200" spc="-1" strike="noStrike">
                <a:latin typeface="Arial"/>
              </a:endParaRPr>
            </a:p>
            <a:p>
              <a:pPr marL="914400">
                <a:lnSpc>
                  <a:spcPct val="100000"/>
                </a:lnSpc>
              </a:pPr>
              <a:endParaRPr b="0" lang="el-GR" sz="1200" spc="-1" strike="noStrike">
                <a:latin typeface="Arial"/>
              </a:endParaRPr>
            </a:p>
            <a:p>
              <a:pPr marL="914400">
                <a:lnSpc>
                  <a:spcPct val="100000"/>
                </a:lnSpc>
              </a:pPr>
              <a:endParaRPr b="0" lang="el-GR" sz="1200" spc="-1" strike="noStrike">
                <a:latin typeface="Arial"/>
              </a:endParaRPr>
            </a:p>
          </p:txBody>
        </p:sp>
      </p:grpSp>
      <p:sp>
        <p:nvSpPr>
          <p:cNvPr id="210" name="CustomShape 19"/>
          <p:cNvSpPr/>
          <p:nvPr/>
        </p:nvSpPr>
        <p:spPr>
          <a:xfrm>
            <a:off x="3280320" y="5180040"/>
            <a:ext cx="1425600" cy="1257840"/>
          </a:xfrm>
          <a:custGeom>
            <a:avLst/>
            <a:gdLst/>
            <a:ahLst/>
            <a:rect l="l" t="t" r="r" b="b"/>
            <a:pathLst>
              <a:path w="7101" h="7100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isMaterialOf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11" name="CustomShape 20"/>
          <p:cNvSpPr/>
          <p:nvPr/>
        </p:nvSpPr>
        <p:spPr>
          <a:xfrm>
            <a:off x="5303880" y="5180040"/>
            <a:ext cx="1425600" cy="1257840"/>
          </a:xfrm>
          <a:custGeom>
            <a:avLst/>
            <a:gdLst/>
            <a:ahLst/>
            <a:rect l="l" t="t" r="r" b="b"/>
            <a:pathLst>
              <a:path w="7101" h="7100">
                <a:moveTo>
                  <a:pt x="3551" y="1"/>
                </a:moveTo>
                <a:cubicBezTo>
                  <a:pt x="1590" y="1"/>
                  <a:pt x="0" y="1589"/>
                  <a:pt x="0" y="3551"/>
                </a:cubicBezTo>
                <a:cubicBezTo>
                  <a:pt x="0" y="5511"/>
                  <a:pt x="1590" y="7099"/>
                  <a:pt x="3551" y="7099"/>
                </a:cubicBezTo>
                <a:cubicBezTo>
                  <a:pt x="5511" y="7099"/>
                  <a:pt x="7101" y="5511"/>
                  <a:pt x="7101" y="3551"/>
                </a:cubicBezTo>
                <a:cubicBezTo>
                  <a:pt x="7101" y="1589"/>
                  <a:pt x="5511" y="1"/>
                  <a:pt x="3551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isContactOf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12" name="CustomShape 21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4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7360" y="1969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Object Properties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3978360" y="1470240"/>
            <a:ext cx="2063160" cy="1880280"/>
          </a:xfrm>
          <a:custGeom>
            <a:avLst/>
            <a:gdLst/>
            <a:ahLst/>
            <a:rect l="l" t="t" r="r" b="b"/>
            <a:pathLst>
              <a:path w="34090" h="33972">
                <a:moveTo>
                  <a:pt x="17046" y="1"/>
                </a:moveTo>
                <a:cubicBezTo>
                  <a:pt x="16894" y="1"/>
                  <a:pt x="16742" y="59"/>
                  <a:pt x="16626" y="174"/>
                </a:cubicBezTo>
                <a:lnTo>
                  <a:pt x="9933" y="6868"/>
                </a:lnTo>
                <a:cubicBezTo>
                  <a:pt x="9821" y="6978"/>
                  <a:pt x="9670" y="7041"/>
                  <a:pt x="9512" y="7041"/>
                </a:cubicBezTo>
                <a:cubicBezTo>
                  <a:pt x="9354" y="7041"/>
                  <a:pt x="9203" y="6978"/>
                  <a:pt x="9094" y="6868"/>
                </a:cubicBezTo>
                <a:lnTo>
                  <a:pt x="9087" y="6861"/>
                </a:lnTo>
                <a:cubicBezTo>
                  <a:pt x="8857" y="6629"/>
                  <a:pt x="8642" y="6175"/>
                  <a:pt x="8611" y="5850"/>
                </a:cubicBezTo>
                <a:cubicBezTo>
                  <a:pt x="8611" y="5850"/>
                  <a:pt x="8522" y="4941"/>
                  <a:pt x="7959" y="4378"/>
                </a:cubicBezTo>
                <a:cubicBezTo>
                  <a:pt x="7469" y="3863"/>
                  <a:pt x="6813" y="3605"/>
                  <a:pt x="6156" y="3605"/>
                </a:cubicBezTo>
                <a:cubicBezTo>
                  <a:pt x="5520" y="3605"/>
                  <a:pt x="4883" y="3847"/>
                  <a:pt x="4396" y="4333"/>
                </a:cubicBezTo>
                <a:cubicBezTo>
                  <a:pt x="3407" y="5322"/>
                  <a:pt x="3425" y="6932"/>
                  <a:pt x="4435" y="7898"/>
                </a:cubicBezTo>
                <a:cubicBezTo>
                  <a:pt x="5002" y="8462"/>
                  <a:pt x="5908" y="8553"/>
                  <a:pt x="5908" y="8553"/>
                </a:cubicBezTo>
                <a:cubicBezTo>
                  <a:pt x="6232" y="8583"/>
                  <a:pt x="6687" y="8797"/>
                  <a:pt x="6919" y="9027"/>
                </a:cubicBezTo>
                <a:lnTo>
                  <a:pt x="6926" y="9034"/>
                </a:lnTo>
                <a:cubicBezTo>
                  <a:pt x="7156" y="9267"/>
                  <a:pt x="7156" y="9642"/>
                  <a:pt x="6926" y="9875"/>
                </a:cubicBezTo>
                <a:lnTo>
                  <a:pt x="232" y="16567"/>
                </a:lnTo>
                <a:cubicBezTo>
                  <a:pt x="1" y="16798"/>
                  <a:pt x="1" y="17174"/>
                  <a:pt x="232" y="17406"/>
                </a:cubicBezTo>
                <a:lnTo>
                  <a:pt x="6411" y="23585"/>
                </a:lnTo>
                <a:lnTo>
                  <a:pt x="6926" y="24100"/>
                </a:lnTo>
                <a:cubicBezTo>
                  <a:pt x="6969" y="24141"/>
                  <a:pt x="7020" y="24173"/>
                  <a:pt x="7073" y="24197"/>
                </a:cubicBezTo>
                <a:cubicBezTo>
                  <a:pt x="7158" y="24244"/>
                  <a:pt x="7250" y="24269"/>
                  <a:pt x="7345" y="24273"/>
                </a:cubicBezTo>
                <a:cubicBezTo>
                  <a:pt x="7503" y="24273"/>
                  <a:pt x="7654" y="24211"/>
                  <a:pt x="7765" y="24101"/>
                </a:cubicBezTo>
                <a:lnTo>
                  <a:pt x="7839" y="24027"/>
                </a:lnTo>
                <a:cubicBezTo>
                  <a:pt x="8069" y="23796"/>
                  <a:pt x="8283" y="23341"/>
                  <a:pt x="8318" y="23013"/>
                </a:cubicBezTo>
                <a:cubicBezTo>
                  <a:pt x="8318" y="23013"/>
                  <a:pt x="8405" y="22107"/>
                  <a:pt x="8967" y="21541"/>
                </a:cubicBezTo>
                <a:cubicBezTo>
                  <a:pt x="9183" y="21324"/>
                  <a:pt x="9437" y="21149"/>
                  <a:pt x="9717" y="21026"/>
                </a:cubicBezTo>
                <a:cubicBezTo>
                  <a:pt x="10047" y="20876"/>
                  <a:pt x="10396" y="20805"/>
                  <a:pt x="10740" y="20805"/>
                </a:cubicBezTo>
                <a:cubicBezTo>
                  <a:pt x="11539" y="20805"/>
                  <a:pt x="12316" y="21191"/>
                  <a:pt x="12792" y="21886"/>
                </a:cubicBezTo>
                <a:cubicBezTo>
                  <a:pt x="13474" y="22879"/>
                  <a:pt x="13347" y="24218"/>
                  <a:pt x="12490" y="25064"/>
                </a:cubicBezTo>
                <a:cubicBezTo>
                  <a:pt x="12119" y="25437"/>
                  <a:pt x="11599" y="25600"/>
                  <a:pt x="11289" y="25668"/>
                </a:cubicBezTo>
                <a:cubicBezTo>
                  <a:pt x="11157" y="25704"/>
                  <a:pt x="11023" y="25732"/>
                  <a:pt x="10887" y="25749"/>
                </a:cubicBezTo>
                <a:cubicBezTo>
                  <a:pt x="10830" y="25757"/>
                  <a:pt x="10775" y="25769"/>
                  <a:pt x="10722" y="25785"/>
                </a:cubicBezTo>
                <a:cubicBezTo>
                  <a:pt x="10456" y="25871"/>
                  <a:pt x="10173" y="26027"/>
                  <a:pt x="10008" y="26193"/>
                </a:cubicBezTo>
                <a:lnTo>
                  <a:pt x="9933" y="26265"/>
                </a:lnTo>
                <a:cubicBezTo>
                  <a:pt x="9699" y="26497"/>
                  <a:pt x="9699" y="26875"/>
                  <a:pt x="9933" y="27106"/>
                </a:cubicBezTo>
                <a:lnTo>
                  <a:pt x="11412" y="28584"/>
                </a:lnTo>
                <a:lnTo>
                  <a:pt x="16625" y="33798"/>
                </a:lnTo>
                <a:cubicBezTo>
                  <a:pt x="16736" y="33908"/>
                  <a:pt x="16887" y="33972"/>
                  <a:pt x="17043" y="33972"/>
                </a:cubicBezTo>
                <a:cubicBezTo>
                  <a:pt x="17198" y="33970"/>
                  <a:pt x="17347" y="33910"/>
                  <a:pt x="17459" y="33802"/>
                </a:cubicBezTo>
                <a:lnTo>
                  <a:pt x="20636" y="30627"/>
                </a:lnTo>
                <a:lnTo>
                  <a:pt x="24073" y="27189"/>
                </a:lnTo>
                <a:cubicBezTo>
                  <a:pt x="24300" y="26955"/>
                  <a:pt x="24300" y="26581"/>
                  <a:pt x="24073" y="26348"/>
                </a:cubicBezTo>
                <a:lnTo>
                  <a:pt x="23953" y="26231"/>
                </a:lnTo>
                <a:cubicBezTo>
                  <a:pt x="23722" y="26001"/>
                  <a:pt x="23267" y="25783"/>
                  <a:pt x="22942" y="25754"/>
                </a:cubicBezTo>
                <a:cubicBezTo>
                  <a:pt x="22942" y="25754"/>
                  <a:pt x="22033" y="25665"/>
                  <a:pt x="21470" y="25100"/>
                </a:cubicBezTo>
                <a:cubicBezTo>
                  <a:pt x="20528" y="24086"/>
                  <a:pt x="20569" y="22503"/>
                  <a:pt x="21561" y="21539"/>
                </a:cubicBezTo>
                <a:cubicBezTo>
                  <a:pt x="22056" y="21057"/>
                  <a:pt x="22698" y="20816"/>
                  <a:pt x="23340" y="20816"/>
                </a:cubicBezTo>
                <a:cubicBezTo>
                  <a:pt x="23985" y="20816"/>
                  <a:pt x="24629" y="21059"/>
                  <a:pt x="25125" y="21544"/>
                </a:cubicBezTo>
                <a:cubicBezTo>
                  <a:pt x="25687" y="22107"/>
                  <a:pt x="25774" y="23017"/>
                  <a:pt x="25774" y="23017"/>
                </a:cubicBezTo>
                <a:cubicBezTo>
                  <a:pt x="25807" y="23341"/>
                  <a:pt x="26021" y="23796"/>
                  <a:pt x="26253" y="24027"/>
                </a:cubicBezTo>
                <a:lnTo>
                  <a:pt x="26325" y="24101"/>
                </a:lnTo>
                <a:cubicBezTo>
                  <a:pt x="26441" y="24216"/>
                  <a:pt x="26592" y="24274"/>
                  <a:pt x="26744" y="24274"/>
                </a:cubicBezTo>
                <a:cubicBezTo>
                  <a:pt x="26891" y="24274"/>
                  <a:pt x="27038" y="24219"/>
                  <a:pt x="27152" y="24110"/>
                </a:cubicBezTo>
                <a:lnTo>
                  <a:pt x="29878" y="21384"/>
                </a:lnTo>
                <a:lnTo>
                  <a:pt x="33774" y="17487"/>
                </a:lnTo>
                <a:cubicBezTo>
                  <a:pt x="33779" y="17482"/>
                  <a:pt x="33786" y="17482"/>
                  <a:pt x="33791" y="17476"/>
                </a:cubicBezTo>
                <a:lnTo>
                  <a:pt x="33860" y="17408"/>
                </a:lnTo>
                <a:cubicBezTo>
                  <a:pt x="34090" y="17174"/>
                  <a:pt x="34090" y="16798"/>
                  <a:pt x="33860" y="16567"/>
                </a:cubicBezTo>
                <a:lnTo>
                  <a:pt x="27166" y="9875"/>
                </a:lnTo>
                <a:cubicBezTo>
                  <a:pt x="26934" y="9643"/>
                  <a:pt x="26934" y="9267"/>
                  <a:pt x="27166" y="9036"/>
                </a:cubicBezTo>
                <a:lnTo>
                  <a:pt x="27283" y="8914"/>
                </a:lnTo>
                <a:cubicBezTo>
                  <a:pt x="27513" y="8684"/>
                  <a:pt x="27973" y="8469"/>
                  <a:pt x="28297" y="8437"/>
                </a:cubicBezTo>
                <a:cubicBezTo>
                  <a:pt x="28297" y="8437"/>
                  <a:pt x="29203" y="8349"/>
                  <a:pt x="29770" y="7786"/>
                </a:cubicBezTo>
                <a:cubicBezTo>
                  <a:pt x="30769" y="6818"/>
                  <a:pt x="30782" y="5219"/>
                  <a:pt x="29799" y="4235"/>
                </a:cubicBezTo>
                <a:cubicBezTo>
                  <a:pt x="29311" y="3748"/>
                  <a:pt x="28674" y="3505"/>
                  <a:pt x="28036" y="3505"/>
                </a:cubicBezTo>
                <a:cubicBezTo>
                  <a:pt x="27385" y="3505"/>
                  <a:pt x="26735" y="3758"/>
                  <a:pt x="26246" y="4263"/>
                </a:cubicBezTo>
                <a:cubicBezTo>
                  <a:pt x="25685" y="4826"/>
                  <a:pt x="25594" y="5735"/>
                  <a:pt x="25594" y="5735"/>
                </a:cubicBezTo>
                <a:cubicBezTo>
                  <a:pt x="25563" y="6060"/>
                  <a:pt x="25350" y="6514"/>
                  <a:pt x="25119" y="6746"/>
                </a:cubicBezTo>
                <a:lnTo>
                  <a:pt x="24998" y="6866"/>
                </a:lnTo>
                <a:cubicBezTo>
                  <a:pt x="24883" y="6982"/>
                  <a:pt x="24731" y="7040"/>
                  <a:pt x="24579" y="7040"/>
                </a:cubicBezTo>
                <a:cubicBezTo>
                  <a:pt x="24427" y="7040"/>
                  <a:pt x="24275" y="6982"/>
                  <a:pt x="24159" y="6866"/>
                </a:cubicBezTo>
                <a:lnTo>
                  <a:pt x="17466" y="174"/>
                </a:lnTo>
                <a:cubicBezTo>
                  <a:pt x="17350" y="59"/>
                  <a:pt x="17198" y="1"/>
                  <a:pt x="17046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hasPreferences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CustomerCategories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Products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Inverse of: isPreferredBy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5976720" y="2576520"/>
            <a:ext cx="236520" cy="216360"/>
          </a:xfrm>
          <a:custGeom>
            <a:avLst/>
            <a:gdLst/>
            <a:ahLst/>
            <a:rect l="l" t="t" r="r" b="b"/>
            <a:pathLst>
              <a:path w="3915" h="3914">
                <a:moveTo>
                  <a:pt x="3914" y="1"/>
                </a:moveTo>
                <a:lnTo>
                  <a:pt x="3914" y="1"/>
                </a:lnTo>
                <a:cubicBezTo>
                  <a:pt x="3909" y="6"/>
                  <a:pt x="3902" y="8"/>
                  <a:pt x="3897" y="13"/>
                </a:cubicBezTo>
                <a:lnTo>
                  <a:pt x="1" y="3909"/>
                </a:lnTo>
                <a:lnTo>
                  <a:pt x="1" y="3914"/>
                </a:lnTo>
                <a:lnTo>
                  <a:pt x="3914" y="1"/>
                </a:ln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5175360" y="3312360"/>
            <a:ext cx="2062800" cy="1880640"/>
          </a:xfrm>
          <a:custGeom>
            <a:avLst/>
            <a:gdLst/>
            <a:ahLst/>
            <a:rect l="l" t="t" r="r" b="b"/>
            <a:pathLst>
              <a:path w="34089" h="33974">
                <a:moveTo>
                  <a:pt x="17044" y="0"/>
                </a:moveTo>
                <a:cubicBezTo>
                  <a:pt x="16893" y="2"/>
                  <a:pt x="16750" y="60"/>
                  <a:pt x="16640" y="163"/>
                </a:cubicBezTo>
                <a:lnTo>
                  <a:pt x="12729" y="4075"/>
                </a:lnTo>
                <a:lnTo>
                  <a:pt x="12729" y="4070"/>
                </a:lnTo>
                <a:lnTo>
                  <a:pt x="10005" y="6793"/>
                </a:lnTo>
                <a:cubicBezTo>
                  <a:pt x="9890" y="6904"/>
                  <a:pt x="9742" y="6959"/>
                  <a:pt x="9595" y="6959"/>
                </a:cubicBezTo>
                <a:cubicBezTo>
                  <a:pt x="9444" y="6959"/>
                  <a:pt x="9293" y="6901"/>
                  <a:pt x="9178" y="6787"/>
                </a:cubicBezTo>
                <a:lnTo>
                  <a:pt x="9104" y="6713"/>
                </a:lnTo>
                <a:cubicBezTo>
                  <a:pt x="8874" y="6481"/>
                  <a:pt x="8660" y="6026"/>
                  <a:pt x="8625" y="5702"/>
                </a:cubicBezTo>
                <a:cubicBezTo>
                  <a:pt x="8625" y="5702"/>
                  <a:pt x="8539" y="4792"/>
                  <a:pt x="7976" y="4229"/>
                </a:cubicBezTo>
                <a:cubicBezTo>
                  <a:pt x="7478" y="3726"/>
                  <a:pt x="6821" y="3474"/>
                  <a:pt x="6165" y="3474"/>
                </a:cubicBezTo>
                <a:cubicBezTo>
                  <a:pt x="5524" y="3474"/>
                  <a:pt x="4883" y="3714"/>
                  <a:pt x="4388" y="4197"/>
                </a:cubicBezTo>
                <a:cubicBezTo>
                  <a:pt x="3384" y="5172"/>
                  <a:pt x="3354" y="6775"/>
                  <a:pt x="4322" y="7785"/>
                </a:cubicBezTo>
                <a:cubicBezTo>
                  <a:pt x="4884" y="8350"/>
                  <a:pt x="5795" y="8439"/>
                  <a:pt x="5795" y="8439"/>
                </a:cubicBezTo>
                <a:cubicBezTo>
                  <a:pt x="6118" y="8468"/>
                  <a:pt x="6573" y="8686"/>
                  <a:pt x="6804" y="8916"/>
                </a:cubicBezTo>
                <a:lnTo>
                  <a:pt x="6924" y="9033"/>
                </a:lnTo>
                <a:cubicBezTo>
                  <a:pt x="7153" y="9267"/>
                  <a:pt x="7153" y="9641"/>
                  <a:pt x="6924" y="9874"/>
                </a:cubicBezTo>
                <a:lnTo>
                  <a:pt x="3488" y="13310"/>
                </a:lnTo>
                <a:lnTo>
                  <a:pt x="310" y="16487"/>
                </a:lnTo>
                <a:lnTo>
                  <a:pt x="233" y="16566"/>
                </a:lnTo>
                <a:cubicBezTo>
                  <a:pt x="1" y="16798"/>
                  <a:pt x="1" y="17174"/>
                  <a:pt x="233" y="17405"/>
                </a:cubicBezTo>
                <a:lnTo>
                  <a:pt x="6926" y="24099"/>
                </a:lnTo>
                <a:cubicBezTo>
                  <a:pt x="7156" y="24332"/>
                  <a:pt x="7156" y="24706"/>
                  <a:pt x="6926" y="24938"/>
                </a:cubicBezTo>
                <a:lnTo>
                  <a:pt x="6919" y="24945"/>
                </a:lnTo>
                <a:cubicBezTo>
                  <a:pt x="6688" y="25177"/>
                  <a:pt x="6233" y="25391"/>
                  <a:pt x="5908" y="25420"/>
                </a:cubicBezTo>
                <a:cubicBezTo>
                  <a:pt x="5908" y="25420"/>
                  <a:pt x="4999" y="25511"/>
                  <a:pt x="4436" y="26074"/>
                </a:cubicBezTo>
                <a:cubicBezTo>
                  <a:pt x="3478" y="27047"/>
                  <a:pt x="3485" y="28613"/>
                  <a:pt x="4451" y="29579"/>
                </a:cubicBezTo>
                <a:cubicBezTo>
                  <a:pt x="4938" y="30065"/>
                  <a:pt x="5575" y="30309"/>
                  <a:pt x="6213" y="30309"/>
                </a:cubicBezTo>
                <a:cubicBezTo>
                  <a:pt x="6843" y="30309"/>
                  <a:pt x="7473" y="30072"/>
                  <a:pt x="7958" y="29596"/>
                </a:cubicBezTo>
                <a:cubicBezTo>
                  <a:pt x="8522" y="29031"/>
                  <a:pt x="8608" y="28125"/>
                  <a:pt x="8608" y="28125"/>
                </a:cubicBezTo>
                <a:cubicBezTo>
                  <a:pt x="8642" y="27797"/>
                  <a:pt x="8857" y="27341"/>
                  <a:pt x="9087" y="27111"/>
                </a:cubicBezTo>
                <a:lnTo>
                  <a:pt x="9090" y="27107"/>
                </a:lnTo>
                <a:cubicBezTo>
                  <a:pt x="9204" y="26996"/>
                  <a:pt x="9355" y="26934"/>
                  <a:pt x="9513" y="26934"/>
                </a:cubicBezTo>
                <a:cubicBezTo>
                  <a:pt x="9669" y="26934"/>
                  <a:pt x="9820" y="26996"/>
                  <a:pt x="9930" y="27107"/>
                </a:cubicBezTo>
                <a:lnTo>
                  <a:pt x="16623" y="33801"/>
                </a:lnTo>
                <a:cubicBezTo>
                  <a:pt x="16741" y="33916"/>
                  <a:pt x="16893" y="33973"/>
                  <a:pt x="17045" y="33973"/>
                </a:cubicBezTo>
                <a:cubicBezTo>
                  <a:pt x="17198" y="33973"/>
                  <a:pt x="17350" y="33916"/>
                  <a:pt x="17468" y="33801"/>
                </a:cubicBezTo>
                <a:lnTo>
                  <a:pt x="24161" y="27107"/>
                </a:lnTo>
                <a:cubicBezTo>
                  <a:pt x="24391" y="26874"/>
                  <a:pt x="24391" y="26500"/>
                  <a:pt x="24161" y="26266"/>
                </a:cubicBezTo>
                <a:lnTo>
                  <a:pt x="24082" y="26193"/>
                </a:lnTo>
                <a:cubicBezTo>
                  <a:pt x="23852" y="25963"/>
                  <a:pt x="23396" y="25746"/>
                  <a:pt x="23073" y="25714"/>
                </a:cubicBezTo>
                <a:cubicBezTo>
                  <a:pt x="23073" y="25714"/>
                  <a:pt x="22167" y="25628"/>
                  <a:pt x="21600" y="25063"/>
                </a:cubicBezTo>
                <a:cubicBezTo>
                  <a:pt x="20626" y="24092"/>
                  <a:pt x="20631" y="22513"/>
                  <a:pt x="21600" y="21541"/>
                </a:cubicBezTo>
                <a:cubicBezTo>
                  <a:pt x="22087" y="21055"/>
                  <a:pt x="22725" y="20812"/>
                  <a:pt x="23362" y="20812"/>
                </a:cubicBezTo>
                <a:cubicBezTo>
                  <a:pt x="24000" y="20812"/>
                  <a:pt x="24637" y="21055"/>
                  <a:pt x="25124" y="21541"/>
                </a:cubicBezTo>
                <a:cubicBezTo>
                  <a:pt x="25685" y="22104"/>
                  <a:pt x="25776" y="23016"/>
                  <a:pt x="25776" y="23016"/>
                </a:cubicBezTo>
                <a:cubicBezTo>
                  <a:pt x="25805" y="23338"/>
                  <a:pt x="26022" y="23793"/>
                  <a:pt x="26252" y="24025"/>
                </a:cubicBezTo>
                <a:lnTo>
                  <a:pt x="26325" y="24099"/>
                </a:lnTo>
                <a:cubicBezTo>
                  <a:pt x="26437" y="24209"/>
                  <a:pt x="26588" y="24270"/>
                  <a:pt x="26746" y="24270"/>
                </a:cubicBezTo>
                <a:cubicBezTo>
                  <a:pt x="26902" y="24270"/>
                  <a:pt x="27053" y="24209"/>
                  <a:pt x="27165" y="24099"/>
                </a:cubicBezTo>
                <a:lnTo>
                  <a:pt x="33858" y="17405"/>
                </a:lnTo>
                <a:cubicBezTo>
                  <a:pt x="34088" y="17172"/>
                  <a:pt x="34087" y="16798"/>
                  <a:pt x="33855" y="16566"/>
                </a:cubicBezTo>
                <a:lnTo>
                  <a:pt x="28225" y="10937"/>
                </a:lnTo>
                <a:lnTo>
                  <a:pt x="27163" y="9874"/>
                </a:lnTo>
                <a:cubicBezTo>
                  <a:pt x="27051" y="9763"/>
                  <a:pt x="26900" y="9701"/>
                  <a:pt x="26742" y="9701"/>
                </a:cubicBezTo>
                <a:cubicBezTo>
                  <a:pt x="26585" y="9701"/>
                  <a:pt x="26434" y="9763"/>
                  <a:pt x="26322" y="9874"/>
                </a:cubicBezTo>
                <a:lnTo>
                  <a:pt x="26252" y="9945"/>
                </a:lnTo>
                <a:cubicBezTo>
                  <a:pt x="26022" y="10176"/>
                  <a:pt x="25807" y="10631"/>
                  <a:pt x="25773" y="10959"/>
                </a:cubicBezTo>
                <a:cubicBezTo>
                  <a:pt x="25773" y="10959"/>
                  <a:pt x="25687" y="11865"/>
                  <a:pt x="25124" y="12430"/>
                </a:cubicBezTo>
                <a:cubicBezTo>
                  <a:pt x="24657" y="12897"/>
                  <a:pt x="24024" y="13159"/>
                  <a:pt x="23363" y="13159"/>
                </a:cubicBezTo>
                <a:cubicBezTo>
                  <a:pt x="23351" y="13159"/>
                  <a:pt x="23341" y="13156"/>
                  <a:pt x="23329" y="13156"/>
                </a:cubicBezTo>
                <a:cubicBezTo>
                  <a:pt x="23312" y="13156"/>
                  <a:pt x="23293" y="13161"/>
                  <a:pt x="23276" y="13161"/>
                </a:cubicBezTo>
                <a:cubicBezTo>
                  <a:pt x="22268" y="13161"/>
                  <a:pt x="21358" y="12553"/>
                  <a:pt x="20974" y="11623"/>
                </a:cubicBezTo>
                <a:cubicBezTo>
                  <a:pt x="20588" y="10691"/>
                  <a:pt x="20801" y="9620"/>
                  <a:pt x="21513" y="8908"/>
                </a:cubicBezTo>
                <a:cubicBezTo>
                  <a:pt x="22076" y="8345"/>
                  <a:pt x="22987" y="8257"/>
                  <a:pt x="22987" y="8257"/>
                </a:cubicBezTo>
                <a:cubicBezTo>
                  <a:pt x="23310" y="8228"/>
                  <a:pt x="23765" y="8010"/>
                  <a:pt x="23996" y="7779"/>
                </a:cubicBezTo>
                <a:lnTo>
                  <a:pt x="24117" y="7662"/>
                </a:lnTo>
                <a:cubicBezTo>
                  <a:pt x="24345" y="7432"/>
                  <a:pt x="24347" y="7063"/>
                  <a:pt x="24122" y="6831"/>
                </a:cubicBezTo>
                <a:lnTo>
                  <a:pt x="23358" y="6067"/>
                </a:lnTo>
                <a:lnTo>
                  <a:pt x="17464" y="174"/>
                </a:lnTo>
                <a:cubicBezTo>
                  <a:pt x="17353" y="64"/>
                  <a:pt x="17202" y="0"/>
                  <a:pt x="17044" y="0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isAllergicTo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Consumers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Materials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429320" y="2853000"/>
            <a:ext cx="2074680" cy="1891080"/>
          </a:xfrm>
          <a:custGeom>
            <a:avLst/>
            <a:gdLst/>
            <a:ahLst/>
            <a:rect l="l" t="t" r="r" b="b"/>
            <a:pathLst>
              <a:path w="34286" h="34168">
                <a:moveTo>
                  <a:pt x="17145" y="1"/>
                </a:moveTo>
                <a:cubicBezTo>
                  <a:pt x="16992" y="1"/>
                  <a:pt x="16839" y="59"/>
                  <a:pt x="16722" y="176"/>
                </a:cubicBezTo>
                <a:lnTo>
                  <a:pt x="16686" y="210"/>
                </a:lnTo>
                <a:cubicBezTo>
                  <a:pt x="16681" y="215"/>
                  <a:pt x="16681" y="220"/>
                  <a:pt x="16676" y="225"/>
                </a:cubicBezTo>
                <a:lnTo>
                  <a:pt x="11966" y="4935"/>
                </a:lnTo>
                <a:lnTo>
                  <a:pt x="9984" y="6917"/>
                </a:lnTo>
                <a:cubicBezTo>
                  <a:pt x="9756" y="7149"/>
                  <a:pt x="9758" y="7521"/>
                  <a:pt x="9988" y="7751"/>
                </a:cubicBezTo>
                <a:lnTo>
                  <a:pt x="10048" y="7810"/>
                </a:lnTo>
                <a:cubicBezTo>
                  <a:pt x="10290" y="8021"/>
                  <a:pt x="10698" y="8211"/>
                  <a:pt x="11002" y="8239"/>
                </a:cubicBezTo>
                <a:cubicBezTo>
                  <a:pt x="11002" y="8239"/>
                  <a:pt x="11759" y="8319"/>
                  <a:pt x="12317" y="8760"/>
                </a:cubicBezTo>
                <a:cubicBezTo>
                  <a:pt x="12404" y="8821"/>
                  <a:pt x="12487" y="8887"/>
                  <a:pt x="12562" y="8963"/>
                </a:cubicBezTo>
                <a:cubicBezTo>
                  <a:pt x="13552" y="9938"/>
                  <a:pt x="13559" y="11536"/>
                  <a:pt x="12576" y="12516"/>
                </a:cubicBezTo>
                <a:cubicBezTo>
                  <a:pt x="12086" y="13006"/>
                  <a:pt x="11445" y="13250"/>
                  <a:pt x="10804" y="13250"/>
                </a:cubicBezTo>
                <a:cubicBezTo>
                  <a:pt x="10156" y="13250"/>
                  <a:pt x="9509" y="13001"/>
                  <a:pt x="9018" y="12502"/>
                </a:cubicBezTo>
                <a:cubicBezTo>
                  <a:pt x="8939" y="12421"/>
                  <a:pt x="8869" y="12335"/>
                  <a:pt x="8807" y="12241"/>
                </a:cubicBezTo>
                <a:cubicBezTo>
                  <a:pt x="8376" y="11683"/>
                  <a:pt x="8300" y="10944"/>
                  <a:pt x="8300" y="10944"/>
                </a:cubicBezTo>
                <a:cubicBezTo>
                  <a:pt x="8271" y="10652"/>
                  <a:pt x="8094" y="10264"/>
                  <a:pt x="7894" y="10017"/>
                </a:cubicBezTo>
                <a:cubicBezTo>
                  <a:pt x="7890" y="10013"/>
                  <a:pt x="7887" y="10008"/>
                  <a:pt x="7883" y="10005"/>
                </a:cubicBezTo>
                <a:lnTo>
                  <a:pt x="7810" y="9933"/>
                </a:lnTo>
                <a:cubicBezTo>
                  <a:pt x="7697" y="9818"/>
                  <a:pt x="7544" y="9756"/>
                  <a:pt x="7388" y="9756"/>
                </a:cubicBezTo>
                <a:cubicBezTo>
                  <a:pt x="7313" y="9756"/>
                  <a:pt x="7238" y="9770"/>
                  <a:pt x="7166" y="9799"/>
                </a:cubicBezTo>
                <a:cubicBezTo>
                  <a:pt x="7096" y="9828"/>
                  <a:pt x="7029" y="9871"/>
                  <a:pt x="6974" y="9924"/>
                </a:cubicBezTo>
                <a:lnTo>
                  <a:pt x="5908" y="10990"/>
                </a:lnTo>
                <a:lnTo>
                  <a:pt x="282" y="16618"/>
                </a:lnTo>
                <a:cubicBezTo>
                  <a:pt x="277" y="16623"/>
                  <a:pt x="270" y="16624"/>
                  <a:pt x="265" y="16628"/>
                </a:cubicBezTo>
                <a:lnTo>
                  <a:pt x="236" y="16662"/>
                </a:lnTo>
                <a:cubicBezTo>
                  <a:pt x="0" y="16896"/>
                  <a:pt x="0" y="17275"/>
                  <a:pt x="236" y="17510"/>
                </a:cubicBezTo>
                <a:lnTo>
                  <a:pt x="6965" y="24238"/>
                </a:lnTo>
                <a:cubicBezTo>
                  <a:pt x="7082" y="24355"/>
                  <a:pt x="7235" y="24414"/>
                  <a:pt x="7388" y="24414"/>
                </a:cubicBezTo>
                <a:cubicBezTo>
                  <a:pt x="7541" y="24414"/>
                  <a:pt x="7695" y="24355"/>
                  <a:pt x="7811" y="24238"/>
                </a:cubicBezTo>
                <a:lnTo>
                  <a:pt x="7882" y="24168"/>
                </a:lnTo>
                <a:cubicBezTo>
                  <a:pt x="8115" y="23932"/>
                  <a:pt x="8330" y="23478"/>
                  <a:pt x="8364" y="23150"/>
                </a:cubicBezTo>
                <a:cubicBezTo>
                  <a:pt x="8364" y="23150"/>
                  <a:pt x="8450" y="22237"/>
                  <a:pt x="9016" y="21669"/>
                </a:cubicBezTo>
                <a:cubicBezTo>
                  <a:pt x="9506" y="21169"/>
                  <a:pt x="10154" y="20919"/>
                  <a:pt x="10803" y="20919"/>
                </a:cubicBezTo>
                <a:cubicBezTo>
                  <a:pt x="11444" y="20919"/>
                  <a:pt x="12085" y="21163"/>
                  <a:pt x="12574" y="21653"/>
                </a:cubicBezTo>
                <a:cubicBezTo>
                  <a:pt x="13559" y="22637"/>
                  <a:pt x="13552" y="24236"/>
                  <a:pt x="12559" y="25211"/>
                </a:cubicBezTo>
                <a:cubicBezTo>
                  <a:pt x="11994" y="25777"/>
                  <a:pt x="11081" y="25867"/>
                  <a:pt x="11081" y="25867"/>
                </a:cubicBezTo>
                <a:cubicBezTo>
                  <a:pt x="10753" y="25898"/>
                  <a:pt x="10295" y="26116"/>
                  <a:pt x="10063" y="26346"/>
                </a:cubicBezTo>
                <a:lnTo>
                  <a:pt x="9989" y="26419"/>
                </a:lnTo>
                <a:cubicBezTo>
                  <a:pt x="9758" y="26653"/>
                  <a:pt x="9758" y="27030"/>
                  <a:pt x="9989" y="27264"/>
                </a:cubicBezTo>
                <a:lnTo>
                  <a:pt x="16722" y="33995"/>
                </a:lnTo>
                <a:cubicBezTo>
                  <a:pt x="16839" y="34110"/>
                  <a:pt x="16991" y="34168"/>
                  <a:pt x="17144" y="34168"/>
                </a:cubicBezTo>
                <a:cubicBezTo>
                  <a:pt x="17296" y="34168"/>
                  <a:pt x="17448" y="34110"/>
                  <a:pt x="17565" y="33995"/>
                </a:cubicBezTo>
                <a:lnTo>
                  <a:pt x="24296" y="27264"/>
                </a:lnTo>
                <a:cubicBezTo>
                  <a:pt x="24414" y="27148"/>
                  <a:pt x="24567" y="27090"/>
                  <a:pt x="24720" y="27090"/>
                </a:cubicBezTo>
                <a:cubicBezTo>
                  <a:pt x="24873" y="27090"/>
                  <a:pt x="25027" y="27148"/>
                  <a:pt x="25144" y="27264"/>
                </a:cubicBezTo>
                <a:lnTo>
                  <a:pt x="25264" y="27384"/>
                </a:lnTo>
                <a:cubicBezTo>
                  <a:pt x="25496" y="27619"/>
                  <a:pt x="25712" y="28077"/>
                  <a:pt x="25743" y="28402"/>
                </a:cubicBezTo>
                <a:cubicBezTo>
                  <a:pt x="25743" y="28402"/>
                  <a:pt x="25832" y="29315"/>
                  <a:pt x="26399" y="29883"/>
                </a:cubicBezTo>
                <a:cubicBezTo>
                  <a:pt x="26888" y="30368"/>
                  <a:pt x="27526" y="30611"/>
                  <a:pt x="28165" y="30611"/>
                </a:cubicBezTo>
                <a:cubicBezTo>
                  <a:pt x="28806" y="30611"/>
                  <a:pt x="29447" y="30366"/>
                  <a:pt x="29936" y="29878"/>
                </a:cubicBezTo>
                <a:cubicBezTo>
                  <a:pt x="30913" y="28901"/>
                  <a:pt x="30914" y="27319"/>
                  <a:pt x="29943" y="26340"/>
                </a:cubicBezTo>
                <a:lnTo>
                  <a:pt x="29943" y="26340"/>
                </a:lnTo>
                <a:lnTo>
                  <a:pt x="29943" y="26344"/>
                </a:lnTo>
                <a:cubicBezTo>
                  <a:pt x="29373" y="25774"/>
                  <a:pt x="28460" y="25688"/>
                  <a:pt x="28460" y="25688"/>
                </a:cubicBezTo>
                <a:cubicBezTo>
                  <a:pt x="28132" y="25654"/>
                  <a:pt x="27677" y="25439"/>
                  <a:pt x="27442" y="25206"/>
                </a:cubicBezTo>
                <a:lnTo>
                  <a:pt x="27322" y="25084"/>
                </a:lnTo>
                <a:cubicBezTo>
                  <a:pt x="27092" y="24851"/>
                  <a:pt x="27092" y="24475"/>
                  <a:pt x="27322" y="24241"/>
                </a:cubicBezTo>
                <a:lnTo>
                  <a:pt x="34054" y="17508"/>
                </a:lnTo>
                <a:cubicBezTo>
                  <a:pt x="34285" y="17275"/>
                  <a:pt x="34285" y="16897"/>
                  <a:pt x="34054" y="16664"/>
                </a:cubicBezTo>
                <a:lnTo>
                  <a:pt x="27322" y="9933"/>
                </a:lnTo>
                <a:cubicBezTo>
                  <a:pt x="27090" y="9698"/>
                  <a:pt x="27090" y="9320"/>
                  <a:pt x="27322" y="9085"/>
                </a:cubicBezTo>
                <a:lnTo>
                  <a:pt x="27327" y="9081"/>
                </a:lnTo>
                <a:cubicBezTo>
                  <a:pt x="27559" y="8848"/>
                  <a:pt x="28017" y="8635"/>
                  <a:pt x="28345" y="8601"/>
                </a:cubicBezTo>
                <a:cubicBezTo>
                  <a:pt x="28345" y="8601"/>
                  <a:pt x="29258" y="8515"/>
                  <a:pt x="29825" y="7947"/>
                </a:cubicBezTo>
                <a:cubicBezTo>
                  <a:pt x="30817" y="6972"/>
                  <a:pt x="30823" y="5372"/>
                  <a:pt x="29840" y="4389"/>
                </a:cubicBezTo>
                <a:cubicBezTo>
                  <a:pt x="29350" y="3899"/>
                  <a:pt x="28709" y="3655"/>
                  <a:pt x="28068" y="3655"/>
                </a:cubicBezTo>
                <a:cubicBezTo>
                  <a:pt x="27420" y="3655"/>
                  <a:pt x="26771" y="3905"/>
                  <a:pt x="26280" y="4404"/>
                </a:cubicBezTo>
                <a:cubicBezTo>
                  <a:pt x="25716" y="4969"/>
                  <a:pt x="25628" y="5887"/>
                  <a:pt x="25628" y="5887"/>
                </a:cubicBezTo>
                <a:cubicBezTo>
                  <a:pt x="25596" y="6210"/>
                  <a:pt x="25381" y="6670"/>
                  <a:pt x="25146" y="6903"/>
                </a:cubicBezTo>
                <a:lnTo>
                  <a:pt x="25144" y="6907"/>
                </a:lnTo>
                <a:cubicBezTo>
                  <a:pt x="25027" y="7023"/>
                  <a:pt x="24873" y="7081"/>
                  <a:pt x="24720" y="7081"/>
                </a:cubicBezTo>
                <a:cubicBezTo>
                  <a:pt x="24567" y="7081"/>
                  <a:pt x="24414" y="7023"/>
                  <a:pt x="24296" y="6907"/>
                </a:cubicBezTo>
                <a:lnTo>
                  <a:pt x="17567" y="176"/>
                </a:lnTo>
                <a:cubicBezTo>
                  <a:pt x="17450" y="59"/>
                  <a:pt x="17297" y="1"/>
                  <a:pt x="17145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   </a:t>
            </a: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produce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Manufacturers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ProductCategories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Inverse of: producedBy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6167160" y="1511280"/>
            <a:ext cx="2062800" cy="1880280"/>
          </a:xfrm>
          <a:custGeom>
            <a:avLst/>
            <a:gdLst/>
            <a:ahLst/>
            <a:rect l="l" t="t" r="r" b="b"/>
            <a:pathLst>
              <a:path w="34086" h="33972">
                <a:moveTo>
                  <a:pt x="17043" y="1"/>
                </a:moveTo>
                <a:cubicBezTo>
                  <a:pt x="16887" y="1"/>
                  <a:pt x="16736" y="61"/>
                  <a:pt x="16624" y="172"/>
                </a:cubicBezTo>
                <a:lnTo>
                  <a:pt x="9932" y="6866"/>
                </a:lnTo>
                <a:cubicBezTo>
                  <a:pt x="9701" y="7099"/>
                  <a:pt x="9701" y="7475"/>
                  <a:pt x="9932" y="7709"/>
                </a:cubicBezTo>
                <a:lnTo>
                  <a:pt x="10003" y="7779"/>
                </a:lnTo>
                <a:cubicBezTo>
                  <a:pt x="10235" y="8009"/>
                  <a:pt x="10689" y="8223"/>
                  <a:pt x="11014" y="8254"/>
                </a:cubicBezTo>
                <a:cubicBezTo>
                  <a:pt x="11014" y="8254"/>
                  <a:pt x="11923" y="8345"/>
                  <a:pt x="12486" y="8907"/>
                </a:cubicBezTo>
                <a:cubicBezTo>
                  <a:pt x="13430" y="9883"/>
                  <a:pt x="13420" y="11436"/>
                  <a:pt x="12459" y="12397"/>
                </a:cubicBezTo>
                <a:cubicBezTo>
                  <a:pt x="11973" y="12885"/>
                  <a:pt x="11335" y="13129"/>
                  <a:pt x="10697" y="13129"/>
                </a:cubicBezTo>
                <a:cubicBezTo>
                  <a:pt x="10074" y="13129"/>
                  <a:pt x="9450" y="12896"/>
                  <a:pt x="8968" y="12430"/>
                </a:cubicBezTo>
                <a:cubicBezTo>
                  <a:pt x="8402" y="11864"/>
                  <a:pt x="8314" y="10958"/>
                  <a:pt x="8314" y="10958"/>
                </a:cubicBezTo>
                <a:cubicBezTo>
                  <a:pt x="8280" y="10633"/>
                  <a:pt x="8067" y="10178"/>
                  <a:pt x="7835" y="9948"/>
                </a:cubicBezTo>
                <a:lnTo>
                  <a:pt x="7765" y="9873"/>
                </a:lnTo>
                <a:cubicBezTo>
                  <a:pt x="7653" y="9763"/>
                  <a:pt x="7502" y="9701"/>
                  <a:pt x="7344" y="9699"/>
                </a:cubicBezTo>
                <a:cubicBezTo>
                  <a:pt x="7186" y="9699"/>
                  <a:pt x="7037" y="9763"/>
                  <a:pt x="6926" y="9873"/>
                </a:cubicBezTo>
                <a:lnTo>
                  <a:pt x="232" y="16566"/>
                </a:lnTo>
                <a:cubicBezTo>
                  <a:pt x="0" y="16800"/>
                  <a:pt x="0" y="17174"/>
                  <a:pt x="232" y="17406"/>
                </a:cubicBezTo>
                <a:lnTo>
                  <a:pt x="6170" y="23347"/>
                </a:lnTo>
                <a:lnTo>
                  <a:pt x="6167" y="23347"/>
                </a:lnTo>
                <a:lnTo>
                  <a:pt x="6929" y="24109"/>
                </a:lnTo>
                <a:cubicBezTo>
                  <a:pt x="7154" y="24343"/>
                  <a:pt x="7152" y="24712"/>
                  <a:pt x="6924" y="24942"/>
                </a:cubicBezTo>
                <a:lnTo>
                  <a:pt x="6805" y="25059"/>
                </a:lnTo>
                <a:cubicBezTo>
                  <a:pt x="6574" y="25290"/>
                  <a:pt x="6119" y="25508"/>
                  <a:pt x="5794" y="25537"/>
                </a:cubicBezTo>
                <a:cubicBezTo>
                  <a:pt x="5794" y="25537"/>
                  <a:pt x="4883" y="25625"/>
                  <a:pt x="4322" y="26188"/>
                </a:cubicBezTo>
                <a:cubicBezTo>
                  <a:pt x="3610" y="26900"/>
                  <a:pt x="3397" y="27971"/>
                  <a:pt x="3781" y="28903"/>
                </a:cubicBezTo>
                <a:cubicBezTo>
                  <a:pt x="4167" y="29833"/>
                  <a:pt x="5075" y="30441"/>
                  <a:pt x="6083" y="30441"/>
                </a:cubicBezTo>
                <a:cubicBezTo>
                  <a:pt x="6102" y="30441"/>
                  <a:pt x="6119" y="30436"/>
                  <a:pt x="6138" y="30436"/>
                </a:cubicBezTo>
                <a:cubicBezTo>
                  <a:pt x="6148" y="30436"/>
                  <a:pt x="6158" y="30437"/>
                  <a:pt x="6170" y="30437"/>
                </a:cubicBezTo>
                <a:cubicBezTo>
                  <a:pt x="6173" y="30437"/>
                  <a:pt x="6175" y="30437"/>
                  <a:pt x="6177" y="30437"/>
                </a:cubicBezTo>
                <a:cubicBezTo>
                  <a:pt x="6835" y="30437"/>
                  <a:pt x="7466" y="30175"/>
                  <a:pt x="7933" y="29710"/>
                </a:cubicBezTo>
                <a:cubicBezTo>
                  <a:pt x="8494" y="29145"/>
                  <a:pt x="8582" y="28239"/>
                  <a:pt x="8582" y="28239"/>
                </a:cubicBezTo>
                <a:cubicBezTo>
                  <a:pt x="8614" y="27911"/>
                  <a:pt x="8829" y="27456"/>
                  <a:pt x="9059" y="27225"/>
                </a:cubicBezTo>
                <a:lnTo>
                  <a:pt x="9129" y="27154"/>
                </a:lnTo>
                <a:cubicBezTo>
                  <a:pt x="9243" y="27043"/>
                  <a:pt x="9394" y="26981"/>
                  <a:pt x="9551" y="26981"/>
                </a:cubicBezTo>
                <a:cubicBezTo>
                  <a:pt x="9708" y="26981"/>
                  <a:pt x="9859" y="27043"/>
                  <a:pt x="9970" y="27154"/>
                </a:cubicBezTo>
                <a:lnTo>
                  <a:pt x="11033" y="28217"/>
                </a:lnTo>
                <a:lnTo>
                  <a:pt x="11033" y="28211"/>
                </a:lnTo>
                <a:lnTo>
                  <a:pt x="16621" y="33800"/>
                </a:lnTo>
                <a:cubicBezTo>
                  <a:pt x="16734" y="33909"/>
                  <a:pt x="16885" y="33971"/>
                  <a:pt x="17043" y="33971"/>
                </a:cubicBezTo>
                <a:cubicBezTo>
                  <a:pt x="17192" y="33970"/>
                  <a:pt x="17337" y="33913"/>
                  <a:pt x="17445" y="33810"/>
                </a:cubicBezTo>
                <a:cubicBezTo>
                  <a:pt x="17450" y="33805"/>
                  <a:pt x="17457" y="33803"/>
                  <a:pt x="17462" y="33800"/>
                </a:cubicBezTo>
                <a:lnTo>
                  <a:pt x="23088" y="28172"/>
                </a:lnTo>
                <a:lnTo>
                  <a:pt x="24154" y="27106"/>
                </a:lnTo>
                <a:cubicBezTo>
                  <a:pt x="24209" y="27053"/>
                  <a:pt x="24274" y="27010"/>
                  <a:pt x="24346" y="26981"/>
                </a:cubicBezTo>
                <a:cubicBezTo>
                  <a:pt x="24418" y="26951"/>
                  <a:pt x="24494" y="26937"/>
                  <a:pt x="24569" y="26937"/>
                </a:cubicBezTo>
                <a:cubicBezTo>
                  <a:pt x="24724" y="26937"/>
                  <a:pt x="24876" y="26998"/>
                  <a:pt x="24990" y="27113"/>
                </a:cubicBezTo>
                <a:lnTo>
                  <a:pt x="25063" y="27187"/>
                </a:lnTo>
                <a:cubicBezTo>
                  <a:pt x="25067" y="27190"/>
                  <a:pt x="25070" y="27195"/>
                  <a:pt x="25074" y="27199"/>
                </a:cubicBezTo>
                <a:cubicBezTo>
                  <a:pt x="25274" y="27444"/>
                  <a:pt x="25450" y="27834"/>
                  <a:pt x="25480" y="28124"/>
                </a:cubicBezTo>
                <a:cubicBezTo>
                  <a:pt x="25480" y="28124"/>
                  <a:pt x="25556" y="28865"/>
                  <a:pt x="25985" y="29423"/>
                </a:cubicBezTo>
                <a:cubicBezTo>
                  <a:pt x="26049" y="29516"/>
                  <a:pt x="26119" y="29603"/>
                  <a:pt x="26198" y="29684"/>
                </a:cubicBezTo>
                <a:cubicBezTo>
                  <a:pt x="26689" y="30182"/>
                  <a:pt x="27336" y="30431"/>
                  <a:pt x="27983" y="30431"/>
                </a:cubicBezTo>
                <a:cubicBezTo>
                  <a:pt x="28624" y="30431"/>
                  <a:pt x="29265" y="30187"/>
                  <a:pt x="29754" y="29698"/>
                </a:cubicBezTo>
                <a:cubicBezTo>
                  <a:pt x="30737" y="28716"/>
                  <a:pt x="30732" y="27120"/>
                  <a:pt x="29742" y="26143"/>
                </a:cubicBezTo>
                <a:cubicBezTo>
                  <a:pt x="29667" y="26069"/>
                  <a:pt x="29584" y="26001"/>
                  <a:pt x="29497" y="25941"/>
                </a:cubicBezTo>
                <a:cubicBezTo>
                  <a:pt x="28937" y="25500"/>
                  <a:pt x="28182" y="25421"/>
                  <a:pt x="28182" y="25421"/>
                </a:cubicBezTo>
                <a:cubicBezTo>
                  <a:pt x="27878" y="25392"/>
                  <a:pt x="27470" y="25203"/>
                  <a:pt x="27226" y="24990"/>
                </a:cubicBezTo>
                <a:lnTo>
                  <a:pt x="27168" y="24932"/>
                </a:lnTo>
                <a:cubicBezTo>
                  <a:pt x="26938" y="24703"/>
                  <a:pt x="26936" y="24331"/>
                  <a:pt x="27164" y="24099"/>
                </a:cubicBezTo>
                <a:lnTo>
                  <a:pt x="29146" y="22115"/>
                </a:lnTo>
                <a:lnTo>
                  <a:pt x="33856" y="17407"/>
                </a:lnTo>
                <a:cubicBezTo>
                  <a:pt x="33861" y="17402"/>
                  <a:pt x="33861" y="17397"/>
                  <a:pt x="33866" y="17392"/>
                </a:cubicBezTo>
                <a:cubicBezTo>
                  <a:pt x="34086" y="17160"/>
                  <a:pt x="34081" y="16795"/>
                  <a:pt x="33856" y="16566"/>
                </a:cubicBezTo>
                <a:lnTo>
                  <a:pt x="27162" y="9873"/>
                </a:lnTo>
                <a:cubicBezTo>
                  <a:pt x="27052" y="9764"/>
                  <a:pt x="26905" y="9701"/>
                  <a:pt x="26750" y="9701"/>
                </a:cubicBezTo>
                <a:cubicBezTo>
                  <a:pt x="26748" y="9701"/>
                  <a:pt x="26746" y="9701"/>
                  <a:pt x="26744" y="9701"/>
                </a:cubicBezTo>
                <a:cubicBezTo>
                  <a:pt x="26586" y="9701"/>
                  <a:pt x="26435" y="9763"/>
                  <a:pt x="26323" y="9873"/>
                </a:cubicBezTo>
                <a:lnTo>
                  <a:pt x="26249" y="9948"/>
                </a:lnTo>
                <a:cubicBezTo>
                  <a:pt x="26019" y="10178"/>
                  <a:pt x="25803" y="10635"/>
                  <a:pt x="25774" y="10961"/>
                </a:cubicBezTo>
                <a:cubicBezTo>
                  <a:pt x="25774" y="10961"/>
                  <a:pt x="25685" y="11869"/>
                  <a:pt x="25122" y="12434"/>
                </a:cubicBezTo>
                <a:cubicBezTo>
                  <a:pt x="24634" y="12928"/>
                  <a:pt x="23990" y="13175"/>
                  <a:pt x="23347" y="13175"/>
                </a:cubicBezTo>
                <a:cubicBezTo>
                  <a:pt x="22709" y="13175"/>
                  <a:pt x="22072" y="12932"/>
                  <a:pt x="21586" y="12446"/>
                </a:cubicBezTo>
                <a:cubicBezTo>
                  <a:pt x="20608" y="11467"/>
                  <a:pt x="20613" y="9881"/>
                  <a:pt x="21598" y="8910"/>
                </a:cubicBezTo>
                <a:cubicBezTo>
                  <a:pt x="22163" y="8347"/>
                  <a:pt x="23071" y="8258"/>
                  <a:pt x="23071" y="8258"/>
                </a:cubicBezTo>
                <a:cubicBezTo>
                  <a:pt x="23395" y="8227"/>
                  <a:pt x="23850" y="8014"/>
                  <a:pt x="24080" y="7782"/>
                </a:cubicBezTo>
                <a:lnTo>
                  <a:pt x="24159" y="7709"/>
                </a:lnTo>
                <a:cubicBezTo>
                  <a:pt x="24389" y="7475"/>
                  <a:pt x="24389" y="7099"/>
                  <a:pt x="24159" y="6866"/>
                </a:cubicBezTo>
                <a:lnTo>
                  <a:pt x="17465" y="172"/>
                </a:lnTo>
                <a:cubicBezTo>
                  <a:pt x="17352" y="63"/>
                  <a:pt x="17201" y="1"/>
                  <a:pt x="17043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</a:rPr>
              <a:t>isMaterialOf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Materials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ProductCategories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Inverse of: isMadeOf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 flipH="1">
            <a:off x="2761920" y="3299040"/>
            <a:ext cx="2062800" cy="1880640"/>
          </a:xfrm>
          <a:custGeom>
            <a:avLst/>
            <a:gdLst/>
            <a:ahLst/>
            <a:rect l="l" t="t" r="r" b="b"/>
            <a:pathLst>
              <a:path w="34089" h="33974">
                <a:moveTo>
                  <a:pt x="17044" y="0"/>
                </a:moveTo>
                <a:cubicBezTo>
                  <a:pt x="16893" y="2"/>
                  <a:pt x="16750" y="60"/>
                  <a:pt x="16640" y="163"/>
                </a:cubicBezTo>
                <a:lnTo>
                  <a:pt x="12729" y="4075"/>
                </a:lnTo>
                <a:lnTo>
                  <a:pt x="12729" y="4070"/>
                </a:lnTo>
                <a:lnTo>
                  <a:pt x="10005" y="6793"/>
                </a:lnTo>
                <a:cubicBezTo>
                  <a:pt x="9890" y="6904"/>
                  <a:pt x="9742" y="6959"/>
                  <a:pt x="9595" y="6959"/>
                </a:cubicBezTo>
                <a:cubicBezTo>
                  <a:pt x="9444" y="6959"/>
                  <a:pt x="9293" y="6901"/>
                  <a:pt x="9178" y="6787"/>
                </a:cubicBezTo>
                <a:lnTo>
                  <a:pt x="9104" y="6713"/>
                </a:lnTo>
                <a:cubicBezTo>
                  <a:pt x="8874" y="6481"/>
                  <a:pt x="8660" y="6026"/>
                  <a:pt x="8625" y="5702"/>
                </a:cubicBezTo>
                <a:cubicBezTo>
                  <a:pt x="8625" y="5702"/>
                  <a:pt x="8539" y="4792"/>
                  <a:pt x="7976" y="4229"/>
                </a:cubicBezTo>
                <a:cubicBezTo>
                  <a:pt x="7478" y="3726"/>
                  <a:pt x="6821" y="3474"/>
                  <a:pt x="6165" y="3474"/>
                </a:cubicBezTo>
                <a:cubicBezTo>
                  <a:pt x="5524" y="3474"/>
                  <a:pt x="4883" y="3714"/>
                  <a:pt x="4388" y="4197"/>
                </a:cubicBezTo>
                <a:cubicBezTo>
                  <a:pt x="3384" y="5172"/>
                  <a:pt x="3354" y="6775"/>
                  <a:pt x="4322" y="7785"/>
                </a:cubicBezTo>
                <a:cubicBezTo>
                  <a:pt x="4884" y="8350"/>
                  <a:pt x="5795" y="8439"/>
                  <a:pt x="5795" y="8439"/>
                </a:cubicBezTo>
                <a:cubicBezTo>
                  <a:pt x="6118" y="8468"/>
                  <a:pt x="6573" y="8686"/>
                  <a:pt x="6804" y="8916"/>
                </a:cubicBezTo>
                <a:lnTo>
                  <a:pt x="6924" y="9033"/>
                </a:lnTo>
                <a:cubicBezTo>
                  <a:pt x="7153" y="9267"/>
                  <a:pt x="7153" y="9641"/>
                  <a:pt x="6924" y="9874"/>
                </a:cubicBezTo>
                <a:lnTo>
                  <a:pt x="3488" y="13310"/>
                </a:lnTo>
                <a:lnTo>
                  <a:pt x="310" y="16487"/>
                </a:lnTo>
                <a:lnTo>
                  <a:pt x="233" y="16566"/>
                </a:lnTo>
                <a:cubicBezTo>
                  <a:pt x="1" y="16798"/>
                  <a:pt x="1" y="17174"/>
                  <a:pt x="233" y="17405"/>
                </a:cubicBezTo>
                <a:lnTo>
                  <a:pt x="6926" y="24099"/>
                </a:lnTo>
                <a:cubicBezTo>
                  <a:pt x="7156" y="24332"/>
                  <a:pt x="7156" y="24706"/>
                  <a:pt x="6926" y="24938"/>
                </a:cubicBezTo>
                <a:lnTo>
                  <a:pt x="6919" y="24945"/>
                </a:lnTo>
                <a:cubicBezTo>
                  <a:pt x="6688" y="25177"/>
                  <a:pt x="6233" y="25391"/>
                  <a:pt x="5908" y="25420"/>
                </a:cubicBezTo>
                <a:cubicBezTo>
                  <a:pt x="5908" y="25420"/>
                  <a:pt x="4999" y="25511"/>
                  <a:pt x="4436" y="26074"/>
                </a:cubicBezTo>
                <a:cubicBezTo>
                  <a:pt x="3478" y="27047"/>
                  <a:pt x="3485" y="28613"/>
                  <a:pt x="4451" y="29579"/>
                </a:cubicBezTo>
                <a:cubicBezTo>
                  <a:pt x="4938" y="30065"/>
                  <a:pt x="5575" y="30309"/>
                  <a:pt x="6213" y="30309"/>
                </a:cubicBezTo>
                <a:cubicBezTo>
                  <a:pt x="6843" y="30309"/>
                  <a:pt x="7473" y="30072"/>
                  <a:pt x="7958" y="29596"/>
                </a:cubicBezTo>
                <a:cubicBezTo>
                  <a:pt x="8522" y="29031"/>
                  <a:pt x="8608" y="28125"/>
                  <a:pt x="8608" y="28125"/>
                </a:cubicBezTo>
                <a:cubicBezTo>
                  <a:pt x="8642" y="27797"/>
                  <a:pt x="8857" y="27341"/>
                  <a:pt x="9087" y="27111"/>
                </a:cubicBezTo>
                <a:lnTo>
                  <a:pt x="9090" y="27107"/>
                </a:lnTo>
                <a:cubicBezTo>
                  <a:pt x="9204" y="26996"/>
                  <a:pt x="9355" y="26934"/>
                  <a:pt x="9513" y="26934"/>
                </a:cubicBezTo>
                <a:cubicBezTo>
                  <a:pt x="9669" y="26934"/>
                  <a:pt x="9820" y="26996"/>
                  <a:pt x="9930" y="27107"/>
                </a:cubicBezTo>
                <a:lnTo>
                  <a:pt x="16623" y="33801"/>
                </a:lnTo>
                <a:cubicBezTo>
                  <a:pt x="16741" y="33916"/>
                  <a:pt x="16893" y="33973"/>
                  <a:pt x="17045" y="33973"/>
                </a:cubicBezTo>
                <a:cubicBezTo>
                  <a:pt x="17198" y="33973"/>
                  <a:pt x="17350" y="33916"/>
                  <a:pt x="17468" y="33801"/>
                </a:cubicBezTo>
                <a:lnTo>
                  <a:pt x="24161" y="27107"/>
                </a:lnTo>
                <a:cubicBezTo>
                  <a:pt x="24391" y="26874"/>
                  <a:pt x="24391" y="26500"/>
                  <a:pt x="24161" y="26266"/>
                </a:cubicBezTo>
                <a:lnTo>
                  <a:pt x="24082" y="26193"/>
                </a:lnTo>
                <a:cubicBezTo>
                  <a:pt x="23852" y="25963"/>
                  <a:pt x="23396" y="25746"/>
                  <a:pt x="23073" y="25714"/>
                </a:cubicBezTo>
                <a:cubicBezTo>
                  <a:pt x="23073" y="25714"/>
                  <a:pt x="22167" y="25628"/>
                  <a:pt x="21600" y="25063"/>
                </a:cubicBezTo>
                <a:cubicBezTo>
                  <a:pt x="20626" y="24092"/>
                  <a:pt x="20631" y="22513"/>
                  <a:pt x="21600" y="21541"/>
                </a:cubicBezTo>
                <a:cubicBezTo>
                  <a:pt x="22087" y="21055"/>
                  <a:pt x="22725" y="20812"/>
                  <a:pt x="23362" y="20812"/>
                </a:cubicBezTo>
                <a:cubicBezTo>
                  <a:pt x="24000" y="20812"/>
                  <a:pt x="24637" y="21055"/>
                  <a:pt x="25124" y="21541"/>
                </a:cubicBezTo>
                <a:cubicBezTo>
                  <a:pt x="25685" y="22104"/>
                  <a:pt x="25776" y="23016"/>
                  <a:pt x="25776" y="23016"/>
                </a:cubicBezTo>
                <a:cubicBezTo>
                  <a:pt x="25805" y="23338"/>
                  <a:pt x="26022" y="23793"/>
                  <a:pt x="26252" y="24025"/>
                </a:cubicBezTo>
                <a:lnTo>
                  <a:pt x="26325" y="24099"/>
                </a:lnTo>
                <a:cubicBezTo>
                  <a:pt x="26437" y="24209"/>
                  <a:pt x="26588" y="24270"/>
                  <a:pt x="26746" y="24270"/>
                </a:cubicBezTo>
                <a:cubicBezTo>
                  <a:pt x="26902" y="24270"/>
                  <a:pt x="27053" y="24209"/>
                  <a:pt x="27165" y="24099"/>
                </a:cubicBezTo>
                <a:lnTo>
                  <a:pt x="33858" y="17405"/>
                </a:lnTo>
                <a:cubicBezTo>
                  <a:pt x="34088" y="17172"/>
                  <a:pt x="34087" y="16798"/>
                  <a:pt x="33855" y="16566"/>
                </a:cubicBezTo>
                <a:lnTo>
                  <a:pt x="28225" y="10937"/>
                </a:lnTo>
                <a:lnTo>
                  <a:pt x="27163" y="9874"/>
                </a:lnTo>
                <a:cubicBezTo>
                  <a:pt x="27051" y="9763"/>
                  <a:pt x="26900" y="9701"/>
                  <a:pt x="26742" y="9701"/>
                </a:cubicBezTo>
                <a:cubicBezTo>
                  <a:pt x="26585" y="9701"/>
                  <a:pt x="26434" y="9763"/>
                  <a:pt x="26322" y="9874"/>
                </a:cubicBezTo>
                <a:lnTo>
                  <a:pt x="26252" y="9945"/>
                </a:lnTo>
                <a:cubicBezTo>
                  <a:pt x="26022" y="10176"/>
                  <a:pt x="25807" y="10631"/>
                  <a:pt x="25773" y="10959"/>
                </a:cubicBezTo>
                <a:cubicBezTo>
                  <a:pt x="25773" y="10959"/>
                  <a:pt x="25687" y="11865"/>
                  <a:pt x="25124" y="12430"/>
                </a:cubicBezTo>
                <a:cubicBezTo>
                  <a:pt x="24657" y="12897"/>
                  <a:pt x="24024" y="13159"/>
                  <a:pt x="23363" y="13159"/>
                </a:cubicBezTo>
                <a:cubicBezTo>
                  <a:pt x="23351" y="13159"/>
                  <a:pt x="23341" y="13156"/>
                  <a:pt x="23329" y="13156"/>
                </a:cubicBezTo>
                <a:cubicBezTo>
                  <a:pt x="23312" y="13156"/>
                  <a:pt x="23293" y="13161"/>
                  <a:pt x="23276" y="13161"/>
                </a:cubicBezTo>
                <a:cubicBezTo>
                  <a:pt x="22268" y="13161"/>
                  <a:pt x="21358" y="12553"/>
                  <a:pt x="20974" y="11623"/>
                </a:cubicBezTo>
                <a:cubicBezTo>
                  <a:pt x="20588" y="10691"/>
                  <a:pt x="20801" y="9620"/>
                  <a:pt x="21513" y="8908"/>
                </a:cubicBezTo>
                <a:cubicBezTo>
                  <a:pt x="22076" y="8345"/>
                  <a:pt x="22987" y="8257"/>
                  <a:pt x="22987" y="8257"/>
                </a:cubicBezTo>
                <a:cubicBezTo>
                  <a:pt x="23310" y="8228"/>
                  <a:pt x="23765" y="8010"/>
                  <a:pt x="23996" y="7779"/>
                </a:cubicBezTo>
                <a:lnTo>
                  <a:pt x="24117" y="7662"/>
                </a:lnTo>
                <a:cubicBezTo>
                  <a:pt x="24345" y="7432"/>
                  <a:pt x="24347" y="7063"/>
                  <a:pt x="24122" y="6831"/>
                </a:cubicBezTo>
                <a:lnTo>
                  <a:pt x="23358" y="6067"/>
                </a:lnTo>
                <a:lnTo>
                  <a:pt x="17464" y="174"/>
                </a:lnTo>
                <a:cubicBezTo>
                  <a:pt x="17353" y="64"/>
                  <a:pt x="17202" y="0"/>
                  <a:pt x="17044" y="0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hasPersonalSignature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CustomerNames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Customers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33840" y="1360440"/>
            <a:ext cx="2063160" cy="1880280"/>
          </a:xfrm>
          <a:custGeom>
            <a:avLst/>
            <a:gdLst/>
            <a:ahLst/>
            <a:rect l="l" t="t" r="r" b="b"/>
            <a:pathLst>
              <a:path w="34090" h="33972">
                <a:moveTo>
                  <a:pt x="17046" y="1"/>
                </a:moveTo>
                <a:cubicBezTo>
                  <a:pt x="16894" y="1"/>
                  <a:pt x="16742" y="59"/>
                  <a:pt x="16626" y="174"/>
                </a:cubicBezTo>
                <a:lnTo>
                  <a:pt x="9933" y="6868"/>
                </a:lnTo>
                <a:cubicBezTo>
                  <a:pt x="9821" y="6978"/>
                  <a:pt x="9670" y="7041"/>
                  <a:pt x="9512" y="7041"/>
                </a:cubicBezTo>
                <a:cubicBezTo>
                  <a:pt x="9354" y="7041"/>
                  <a:pt x="9203" y="6978"/>
                  <a:pt x="9094" y="6868"/>
                </a:cubicBezTo>
                <a:lnTo>
                  <a:pt x="9087" y="6861"/>
                </a:lnTo>
                <a:cubicBezTo>
                  <a:pt x="8857" y="6629"/>
                  <a:pt x="8642" y="6175"/>
                  <a:pt x="8611" y="5850"/>
                </a:cubicBezTo>
                <a:cubicBezTo>
                  <a:pt x="8611" y="5850"/>
                  <a:pt x="8522" y="4941"/>
                  <a:pt x="7959" y="4378"/>
                </a:cubicBezTo>
                <a:cubicBezTo>
                  <a:pt x="7469" y="3863"/>
                  <a:pt x="6813" y="3605"/>
                  <a:pt x="6156" y="3605"/>
                </a:cubicBezTo>
                <a:cubicBezTo>
                  <a:pt x="5520" y="3605"/>
                  <a:pt x="4883" y="3847"/>
                  <a:pt x="4396" y="4333"/>
                </a:cubicBezTo>
                <a:cubicBezTo>
                  <a:pt x="3407" y="5322"/>
                  <a:pt x="3425" y="6932"/>
                  <a:pt x="4435" y="7898"/>
                </a:cubicBezTo>
                <a:cubicBezTo>
                  <a:pt x="5002" y="8462"/>
                  <a:pt x="5908" y="8553"/>
                  <a:pt x="5908" y="8553"/>
                </a:cubicBezTo>
                <a:cubicBezTo>
                  <a:pt x="6232" y="8583"/>
                  <a:pt x="6687" y="8797"/>
                  <a:pt x="6919" y="9027"/>
                </a:cubicBezTo>
                <a:lnTo>
                  <a:pt x="6926" y="9034"/>
                </a:lnTo>
                <a:cubicBezTo>
                  <a:pt x="7156" y="9267"/>
                  <a:pt x="7156" y="9642"/>
                  <a:pt x="6926" y="9875"/>
                </a:cubicBezTo>
                <a:lnTo>
                  <a:pt x="232" y="16567"/>
                </a:lnTo>
                <a:cubicBezTo>
                  <a:pt x="1" y="16798"/>
                  <a:pt x="1" y="17174"/>
                  <a:pt x="232" y="17406"/>
                </a:cubicBezTo>
                <a:lnTo>
                  <a:pt x="6411" y="23585"/>
                </a:lnTo>
                <a:lnTo>
                  <a:pt x="6926" y="24100"/>
                </a:lnTo>
                <a:cubicBezTo>
                  <a:pt x="6969" y="24141"/>
                  <a:pt x="7020" y="24173"/>
                  <a:pt x="7073" y="24197"/>
                </a:cubicBezTo>
                <a:cubicBezTo>
                  <a:pt x="7158" y="24244"/>
                  <a:pt x="7250" y="24269"/>
                  <a:pt x="7345" y="24273"/>
                </a:cubicBezTo>
                <a:cubicBezTo>
                  <a:pt x="7503" y="24273"/>
                  <a:pt x="7654" y="24211"/>
                  <a:pt x="7765" y="24101"/>
                </a:cubicBezTo>
                <a:lnTo>
                  <a:pt x="7839" y="24027"/>
                </a:lnTo>
                <a:cubicBezTo>
                  <a:pt x="8069" y="23796"/>
                  <a:pt x="8283" y="23341"/>
                  <a:pt x="8318" y="23013"/>
                </a:cubicBezTo>
                <a:cubicBezTo>
                  <a:pt x="8318" y="23013"/>
                  <a:pt x="8405" y="22107"/>
                  <a:pt x="8967" y="21541"/>
                </a:cubicBezTo>
                <a:cubicBezTo>
                  <a:pt x="9183" y="21324"/>
                  <a:pt x="9437" y="21149"/>
                  <a:pt x="9717" y="21026"/>
                </a:cubicBezTo>
                <a:cubicBezTo>
                  <a:pt x="10047" y="20876"/>
                  <a:pt x="10396" y="20805"/>
                  <a:pt x="10740" y="20805"/>
                </a:cubicBezTo>
                <a:cubicBezTo>
                  <a:pt x="11539" y="20805"/>
                  <a:pt x="12316" y="21191"/>
                  <a:pt x="12792" y="21886"/>
                </a:cubicBezTo>
                <a:cubicBezTo>
                  <a:pt x="13474" y="22879"/>
                  <a:pt x="13347" y="24218"/>
                  <a:pt x="12490" y="25064"/>
                </a:cubicBezTo>
                <a:cubicBezTo>
                  <a:pt x="12119" y="25437"/>
                  <a:pt x="11599" y="25600"/>
                  <a:pt x="11289" y="25668"/>
                </a:cubicBezTo>
                <a:cubicBezTo>
                  <a:pt x="11157" y="25704"/>
                  <a:pt x="11023" y="25732"/>
                  <a:pt x="10887" y="25749"/>
                </a:cubicBezTo>
                <a:cubicBezTo>
                  <a:pt x="10830" y="25757"/>
                  <a:pt x="10775" y="25769"/>
                  <a:pt x="10722" y="25785"/>
                </a:cubicBezTo>
                <a:cubicBezTo>
                  <a:pt x="10456" y="25871"/>
                  <a:pt x="10173" y="26027"/>
                  <a:pt x="10008" y="26193"/>
                </a:cubicBezTo>
                <a:lnTo>
                  <a:pt x="9933" y="26265"/>
                </a:lnTo>
                <a:cubicBezTo>
                  <a:pt x="9699" y="26497"/>
                  <a:pt x="9699" y="26875"/>
                  <a:pt x="9933" y="27106"/>
                </a:cubicBezTo>
                <a:lnTo>
                  <a:pt x="11412" y="28584"/>
                </a:lnTo>
                <a:lnTo>
                  <a:pt x="16625" y="33798"/>
                </a:lnTo>
                <a:cubicBezTo>
                  <a:pt x="16736" y="33908"/>
                  <a:pt x="16887" y="33972"/>
                  <a:pt x="17043" y="33972"/>
                </a:cubicBezTo>
                <a:cubicBezTo>
                  <a:pt x="17198" y="33970"/>
                  <a:pt x="17347" y="33910"/>
                  <a:pt x="17459" y="33802"/>
                </a:cubicBezTo>
                <a:lnTo>
                  <a:pt x="20636" y="30627"/>
                </a:lnTo>
                <a:lnTo>
                  <a:pt x="24073" y="27189"/>
                </a:lnTo>
                <a:cubicBezTo>
                  <a:pt x="24300" y="26955"/>
                  <a:pt x="24300" y="26581"/>
                  <a:pt x="24073" y="26348"/>
                </a:cubicBezTo>
                <a:lnTo>
                  <a:pt x="23953" y="26231"/>
                </a:lnTo>
                <a:cubicBezTo>
                  <a:pt x="23722" y="26001"/>
                  <a:pt x="23267" y="25783"/>
                  <a:pt x="22942" y="25754"/>
                </a:cubicBezTo>
                <a:cubicBezTo>
                  <a:pt x="22942" y="25754"/>
                  <a:pt x="22033" y="25665"/>
                  <a:pt x="21470" y="25100"/>
                </a:cubicBezTo>
                <a:cubicBezTo>
                  <a:pt x="20528" y="24086"/>
                  <a:pt x="20569" y="22503"/>
                  <a:pt x="21561" y="21539"/>
                </a:cubicBezTo>
                <a:cubicBezTo>
                  <a:pt x="22056" y="21057"/>
                  <a:pt x="22698" y="20816"/>
                  <a:pt x="23340" y="20816"/>
                </a:cubicBezTo>
                <a:cubicBezTo>
                  <a:pt x="23985" y="20816"/>
                  <a:pt x="24629" y="21059"/>
                  <a:pt x="25125" y="21544"/>
                </a:cubicBezTo>
                <a:cubicBezTo>
                  <a:pt x="25687" y="22107"/>
                  <a:pt x="25774" y="23017"/>
                  <a:pt x="25774" y="23017"/>
                </a:cubicBezTo>
                <a:cubicBezTo>
                  <a:pt x="25807" y="23341"/>
                  <a:pt x="26021" y="23796"/>
                  <a:pt x="26253" y="24027"/>
                </a:cubicBezTo>
                <a:lnTo>
                  <a:pt x="26325" y="24101"/>
                </a:lnTo>
                <a:cubicBezTo>
                  <a:pt x="26441" y="24216"/>
                  <a:pt x="26592" y="24274"/>
                  <a:pt x="26744" y="24274"/>
                </a:cubicBezTo>
                <a:cubicBezTo>
                  <a:pt x="26891" y="24274"/>
                  <a:pt x="27038" y="24219"/>
                  <a:pt x="27152" y="24110"/>
                </a:cubicBezTo>
                <a:lnTo>
                  <a:pt x="29878" y="21384"/>
                </a:lnTo>
                <a:lnTo>
                  <a:pt x="33774" y="17487"/>
                </a:lnTo>
                <a:cubicBezTo>
                  <a:pt x="33779" y="17482"/>
                  <a:pt x="33786" y="17482"/>
                  <a:pt x="33791" y="17476"/>
                </a:cubicBezTo>
                <a:lnTo>
                  <a:pt x="33860" y="17408"/>
                </a:lnTo>
                <a:cubicBezTo>
                  <a:pt x="34090" y="17174"/>
                  <a:pt x="34090" y="16798"/>
                  <a:pt x="33860" y="16567"/>
                </a:cubicBezTo>
                <a:lnTo>
                  <a:pt x="27166" y="9875"/>
                </a:lnTo>
                <a:cubicBezTo>
                  <a:pt x="26934" y="9643"/>
                  <a:pt x="26934" y="9267"/>
                  <a:pt x="27166" y="9036"/>
                </a:cubicBezTo>
                <a:lnTo>
                  <a:pt x="27283" y="8914"/>
                </a:lnTo>
                <a:cubicBezTo>
                  <a:pt x="27513" y="8684"/>
                  <a:pt x="27973" y="8469"/>
                  <a:pt x="28297" y="8437"/>
                </a:cubicBezTo>
                <a:cubicBezTo>
                  <a:pt x="28297" y="8437"/>
                  <a:pt x="29203" y="8349"/>
                  <a:pt x="29770" y="7786"/>
                </a:cubicBezTo>
                <a:cubicBezTo>
                  <a:pt x="30769" y="6818"/>
                  <a:pt x="30782" y="5219"/>
                  <a:pt x="29799" y="4235"/>
                </a:cubicBezTo>
                <a:cubicBezTo>
                  <a:pt x="29311" y="3748"/>
                  <a:pt x="28674" y="3505"/>
                  <a:pt x="28036" y="3505"/>
                </a:cubicBezTo>
                <a:cubicBezTo>
                  <a:pt x="27385" y="3505"/>
                  <a:pt x="26735" y="3758"/>
                  <a:pt x="26246" y="4263"/>
                </a:cubicBezTo>
                <a:cubicBezTo>
                  <a:pt x="25685" y="4826"/>
                  <a:pt x="25594" y="5735"/>
                  <a:pt x="25594" y="5735"/>
                </a:cubicBezTo>
                <a:cubicBezTo>
                  <a:pt x="25563" y="6060"/>
                  <a:pt x="25350" y="6514"/>
                  <a:pt x="25119" y="6746"/>
                </a:cubicBezTo>
                <a:lnTo>
                  <a:pt x="24998" y="6866"/>
                </a:lnTo>
                <a:cubicBezTo>
                  <a:pt x="24883" y="6982"/>
                  <a:pt x="24731" y="7040"/>
                  <a:pt x="24579" y="7040"/>
                </a:cubicBezTo>
                <a:cubicBezTo>
                  <a:pt x="24427" y="7040"/>
                  <a:pt x="24275" y="6982"/>
                  <a:pt x="24159" y="6866"/>
                </a:cubicBezTo>
                <a:lnTo>
                  <a:pt x="17466" y="174"/>
                </a:lnTo>
                <a:cubicBezTo>
                  <a:pt x="17350" y="59"/>
                  <a:pt x="17198" y="1"/>
                  <a:pt x="17046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buyAt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CustomersCategories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Ranges:PriceTypes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21" name="CustomShape 9"/>
          <p:cNvSpPr/>
          <p:nvPr/>
        </p:nvSpPr>
        <p:spPr>
          <a:xfrm flipH="1">
            <a:off x="1845720" y="1744200"/>
            <a:ext cx="2062800" cy="1880280"/>
          </a:xfrm>
          <a:custGeom>
            <a:avLst/>
            <a:gdLst/>
            <a:ahLst/>
            <a:rect l="l" t="t" r="r" b="b"/>
            <a:pathLst>
              <a:path w="34086" h="33972">
                <a:moveTo>
                  <a:pt x="17043" y="1"/>
                </a:moveTo>
                <a:cubicBezTo>
                  <a:pt x="16887" y="1"/>
                  <a:pt x="16736" y="61"/>
                  <a:pt x="16624" y="172"/>
                </a:cubicBezTo>
                <a:lnTo>
                  <a:pt x="9932" y="6866"/>
                </a:lnTo>
                <a:cubicBezTo>
                  <a:pt x="9701" y="7099"/>
                  <a:pt x="9701" y="7475"/>
                  <a:pt x="9932" y="7709"/>
                </a:cubicBezTo>
                <a:lnTo>
                  <a:pt x="10003" y="7779"/>
                </a:lnTo>
                <a:cubicBezTo>
                  <a:pt x="10235" y="8009"/>
                  <a:pt x="10689" y="8223"/>
                  <a:pt x="11014" y="8254"/>
                </a:cubicBezTo>
                <a:cubicBezTo>
                  <a:pt x="11014" y="8254"/>
                  <a:pt x="11923" y="8345"/>
                  <a:pt x="12486" y="8907"/>
                </a:cubicBezTo>
                <a:cubicBezTo>
                  <a:pt x="13430" y="9883"/>
                  <a:pt x="13420" y="11436"/>
                  <a:pt x="12459" y="12397"/>
                </a:cubicBezTo>
                <a:cubicBezTo>
                  <a:pt x="11973" y="12885"/>
                  <a:pt x="11335" y="13129"/>
                  <a:pt x="10697" y="13129"/>
                </a:cubicBezTo>
                <a:cubicBezTo>
                  <a:pt x="10074" y="13129"/>
                  <a:pt x="9450" y="12896"/>
                  <a:pt x="8968" y="12430"/>
                </a:cubicBezTo>
                <a:cubicBezTo>
                  <a:pt x="8402" y="11864"/>
                  <a:pt x="8314" y="10958"/>
                  <a:pt x="8314" y="10958"/>
                </a:cubicBezTo>
                <a:cubicBezTo>
                  <a:pt x="8280" y="10633"/>
                  <a:pt x="8067" y="10178"/>
                  <a:pt x="7835" y="9948"/>
                </a:cubicBezTo>
                <a:lnTo>
                  <a:pt x="7765" y="9873"/>
                </a:lnTo>
                <a:cubicBezTo>
                  <a:pt x="7653" y="9763"/>
                  <a:pt x="7502" y="9701"/>
                  <a:pt x="7344" y="9699"/>
                </a:cubicBezTo>
                <a:cubicBezTo>
                  <a:pt x="7186" y="9699"/>
                  <a:pt x="7037" y="9763"/>
                  <a:pt x="6926" y="9873"/>
                </a:cubicBezTo>
                <a:lnTo>
                  <a:pt x="232" y="16566"/>
                </a:lnTo>
                <a:cubicBezTo>
                  <a:pt x="0" y="16800"/>
                  <a:pt x="0" y="17174"/>
                  <a:pt x="232" y="17406"/>
                </a:cubicBezTo>
                <a:lnTo>
                  <a:pt x="6170" y="23347"/>
                </a:lnTo>
                <a:lnTo>
                  <a:pt x="6167" y="23347"/>
                </a:lnTo>
                <a:lnTo>
                  <a:pt x="6929" y="24109"/>
                </a:lnTo>
                <a:cubicBezTo>
                  <a:pt x="7154" y="24343"/>
                  <a:pt x="7152" y="24712"/>
                  <a:pt x="6924" y="24942"/>
                </a:cubicBezTo>
                <a:lnTo>
                  <a:pt x="6805" y="25059"/>
                </a:lnTo>
                <a:cubicBezTo>
                  <a:pt x="6574" y="25290"/>
                  <a:pt x="6119" y="25508"/>
                  <a:pt x="5794" y="25537"/>
                </a:cubicBezTo>
                <a:cubicBezTo>
                  <a:pt x="5794" y="25537"/>
                  <a:pt x="4883" y="25625"/>
                  <a:pt x="4322" y="26188"/>
                </a:cubicBezTo>
                <a:cubicBezTo>
                  <a:pt x="3610" y="26900"/>
                  <a:pt x="3397" y="27971"/>
                  <a:pt x="3781" y="28903"/>
                </a:cubicBezTo>
                <a:cubicBezTo>
                  <a:pt x="4167" y="29833"/>
                  <a:pt x="5075" y="30441"/>
                  <a:pt x="6083" y="30441"/>
                </a:cubicBezTo>
                <a:cubicBezTo>
                  <a:pt x="6102" y="30441"/>
                  <a:pt x="6119" y="30436"/>
                  <a:pt x="6138" y="30436"/>
                </a:cubicBezTo>
                <a:cubicBezTo>
                  <a:pt x="6148" y="30436"/>
                  <a:pt x="6158" y="30437"/>
                  <a:pt x="6170" y="30437"/>
                </a:cubicBezTo>
                <a:cubicBezTo>
                  <a:pt x="6173" y="30437"/>
                  <a:pt x="6175" y="30437"/>
                  <a:pt x="6177" y="30437"/>
                </a:cubicBezTo>
                <a:cubicBezTo>
                  <a:pt x="6835" y="30437"/>
                  <a:pt x="7466" y="30175"/>
                  <a:pt x="7933" y="29710"/>
                </a:cubicBezTo>
                <a:cubicBezTo>
                  <a:pt x="8494" y="29145"/>
                  <a:pt x="8582" y="28239"/>
                  <a:pt x="8582" y="28239"/>
                </a:cubicBezTo>
                <a:cubicBezTo>
                  <a:pt x="8614" y="27911"/>
                  <a:pt x="8829" y="27456"/>
                  <a:pt x="9059" y="27225"/>
                </a:cubicBezTo>
                <a:lnTo>
                  <a:pt x="9129" y="27154"/>
                </a:lnTo>
                <a:cubicBezTo>
                  <a:pt x="9243" y="27043"/>
                  <a:pt x="9394" y="26981"/>
                  <a:pt x="9551" y="26981"/>
                </a:cubicBezTo>
                <a:cubicBezTo>
                  <a:pt x="9708" y="26981"/>
                  <a:pt x="9859" y="27043"/>
                  <a:pt x="9970" y="27154"/>
                </a:cubicBezTo>
                <a:lnTo>
                  <a:pt x="11033" y="28217"/>
                </a:lnTo>
                <a:lnTo>
                  <a:pt x="11033" y="28211"/>
                </a:lnTo>
                <a:lnTo>
                  <a:pt x="16621" y="33800"/>
                </a:lnTo>
                <a:cubicBezTo>
                  <a:pt x="16734" y="33909"/>
                  <a:pt x="16885" y="33971"/>
                  <a:pt x="17043" y="33971"/>
                </a:cubicBezTo>
                <a:cubicBezTo>
                  <a:pt x="17192" y="33970"/>
                  <a:pt x="17337" y="33913"/>
                  <a:pt x="17445" y="33810"/>
                </a:cubicBezTo>
                <a:cubicBezTo>
                  <a:pt x="17450" y="33805"/>
                  <a:pt x="17457" y="33803"/>
                  <a:pt x="17462" y="33800"/>
                </a:cubicBezTo>
                <a:lnTo>
                  <a:pt x="23088" y="28172"/>
                </a:lnTo>
                <a:lnTo>
                  <a:pt x="24154" y="27106"/>
                </a:lnTo>
                <a:cubicBezTo>
                  <a:pt x="24209" y="27053"/>
                  <a:pt x="24274" y="27010"/>
                  <a:pt x="24346" y="26981"/>
                </a:cubicBezTo>
                <a:cubicBezTo>
                  <a:pt x="24418" y="26951"/>
                  <a:pt x="24494" y="26937"/>
                  <a:pt x="24569" y="26937"/>
                </a:cubicBezTo>
                <a:cubicBezTo>
                  <a:pt x="24724" y="26937"/>
                  <a:pt x="24876" y="26998"/>
                  <a:pt x="24990" y="27113"/>
                </a:cubicBezTo>
                <a:lnTo>
                  <a:pt x="25063" y="27187"/>
                </a:lnTo>
                <a:cubicBezTo>
                  <a:pt x="25067" y="27190"/>
                  <a:pt x="25070" y="27195"/>
                  <a:pt x="25074" y="27199"/>
                </a:cubicBezTo>
                <a:cubicBezTo>
                  <a:pt x="25274" y="27444"/>
                  <a:pt x="25450" y="27834"/>
                  <a:pt x="25480" y="28124"/>
                </a:cubicBezTo>
                <a:cubicBezTo>
                  <a:pt x="25480" y="28124"/>
                  <a:pt x="25556" y="28865"/>
                  <a:pt x="25985" y="29423"/>
                </a:cubicBezTo>
                <a:cubicBezTo>
                  <a:pt x="26049" y="29516"/>
                  <a:pt x="26119" y="29603"/>
                  <a:pt x="26198" y="29684"/>
                </a:cubicBezTo>
                <a:cubicBezTo>
                  <a:pt x="26689" y="30182"/>
                  <a:pt x="27336" y="30431"/>
                  <a:pt x="27983" y="30431"/>
                </a:cubicBezTo>
                <a:cubicBezTo>
                  <a:pt x="28624" y="30431"/>
                  <a:pt x="29265" y="30187"/>
                  <a:pt x="29754" y="29698"/>
                </a:cubicBezTo>
                <a:cubicBezTo>
                  <a:pt x="30737" y="28716"/>
                  <a:pt x="30732" y="27120"/>
                  <a:pt x="29742" y="26143"/>
                </a:cubicBezTo>
                <a:cubicBezTo>
                  <a:pt x="29667" y="26069"/>
                  <a:pt x="29584" y="26001"/>
                  <a:pt x="29497" y="25941"/>
                </a:cubicBezTo>
                <a:cubicBezTo>
                  <a:pt x="28937" y="25500"/>
                  <a:pt x="28182" y="25421"/>
                  <a:pt x="28182" y="25421"/>
                </a:cubicBezTo>
                <a:cubicBezTo>
                  <a:pt x="27878" y="25392"/>
                  <a:pt x="27470" y="25203"/>
                  <a:pt x="27226" y="24990"/>
                </a:cubicBezTo>
                <a:lnTo>
                  <a:pt x="27168" y="24932"/>
                </a:lnTo>
                <a:cubicBezTo>
                  <a:pt x="26938" y="24703"/>
                  <a:pt x="26936" y="24331"/>
                  <a:pt x="27164" y="24099"/>
                </a:cubicBezTo>
                <a:lnTo>
                  <a:pt x="29146" y="22115"/>
                </a:lnTo>
                <a:lnTo>
                  <a:pt x="33856" y="17407"/>
                </a:lnTo>
                <a:cubicBezTo>
                  <a:pt x="33861" y="17402"/>
                  <a:pt x="33861" y="17397"/>
                  <a:pt x="33866" y="17392"/>
                </a:cubicBezTo>
                <a:cubicBezTo>
                  <a:pt x="34086" y="17160"/>
                  <a:pt x="34081" y="16795"/>
                  <a:pt x="33856" y="16566"/>
                </a:cubicBezTo>
                <a:lnTo>
                  <a:pt x="27162" y="9873"/>
                </a:lnTo>
                <a:cubicBezTo>
                  <a:pt x="27052" y="9764"/>
                  <a:pt x="26905" y="9701"/>
                  <a:pt x="26750" y="9701"/>
                </a:cubicBezTo>
                <a:cubicBezTo>
                  <a:pt x="26748" y="9701"/>
                  <a:pt x="26746" y="9701"/>
                  <a:pt x="26744" y="9701"/>
                </a:cubicBezTo>
                <a:cubicBezTo>
                  <a:pt x="26586" y="9701"/>
                  <a:pt x="26435" y="9763"/>
                  <a:pt x="26323" y="9873"/>
                </a:cubicBezTo>
                <a:lnTo>
                  <a:pt x="26249" y="9948"/>
                </a:lnTo>
                <a:cubicBezTo>
                  <a:pt x="26019" y="10178"/>
                  <a:pt x="25803" y="10635"/>
                  <a:pt x="25774" y="10961"/>
                </a:cubicBezTo>
                <a:cubicBezTo>
                  <a:pt x="25774" y="10961"/>
                  <a:pt x="25685" y="11869"/>
                  <a:pt x="25122" y="12434"/>
                </a:cubicBezTo>
                <a:cubicBezTo>
                  <a:pt x="24634" y="12928"/>
                  <a:pt x="23990" y="13175"/>
                  <a:pt x="23347" y="13175"/>
                </a:cubicBezTo>
                <a:cubicBezTo>
                  <a:pt x="22709" y="13175"/>
                  <a:pt x="22072" y="12932"/>
                  <a:pt x="21586" y="12446"/>
                </a:cubicBezTo>
                <a:cubicBezTo>
                  <a:pt x="20608" y="11467"/>
                  <a:pt x="20613" y="9881"/>
                  <a:pt x="21598" y="8910"/>
                </a:cubicBezTo>
                <a:cubicBezTo>
                  <a:pt x="22163" y="8347"/>
                  <a:pt x="23071" y="8258"/>
                  <a:pt x="23071" y="8258"/>
                </a:cubicBezTo>
                <a:cubicBezTo>
                  <a:pt x="23395" y="8227"/>
                  <a:pt x="23850" y="8014"/>
                  <a:pt x="24080" y="7782"/>
                </a:cubicBezTo>
                <a:lnTo>
                  <a:pt x="24159" y="7709"/>
                </a:lnTo>
                <a:cubicBezTo>
                  <a:pt x="24389" y="7475"/>
                  <a:pt x="24389" y="7099"/>
                  <a:pt x="24159" y="6866"/>
                </a:cubicBezTo>
                <a:lnTo>
                  <a:pt x="17465" y="172"/>
                </a:lnTo>
                <a:cubicBezTo>
                  <a:pt x="17352" y="63"/>
                  <a:pt x="17201" y="1"/>
                  <a:pt x="17043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canCommunicate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CustomersCategories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ContactInfo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22" name="CustomShape 10"/>
          <p:cNvSpPr/>
          <p:nvPr/>
        </p:nvSpPr>
        <p:spPr>
          <a:xfrm flipH="1">
            <a:off x="427680" y="3059280"/>
            <a:ext cx="2074680" cy="1891080"/>
          </a:xfrm>
          <a:custGeom>
            <a:avLst/>
            <a:gdLst/>
            <a:ahLst/>
            <a:rect l="l" t="t" r="r" b="b"/>
            <a:pathLst>
              <a:path w="34286" h="34168">
                <a:moveTo>
                  <a:pt x="17145" y="1"/>
                </a:moveTo>
                <a:cubicBezTo>
                  <a:pt x="16992" y="1"/>
                  <a:pt x="16839" y="59"/>
                  <a:pt x="16722" y="176"/>
                </a:cubicBezTo>
                <a:lnTo>
                  <a:pt x="16686" y="210"/>
                </a:lnTo>
                <a:cubicBezTo>
                  <a:pt x="16681" y="215"/>
                  <a:pt x="16681" y="220"/>
                  <a:pt x="16676" y="225"/>
                </a:cubicBezTo>
                <a:lnTo>
                  <a:pt x="11966" y="4935"/>
                </a:lnTo>
                <a:lnTo>
                  <a:pt x="9984" y="6917"/>
                </a:lnTo>
                <a:cubicBezTo>
                  <a:pt x="9756" y="7149"/>
                  <a:pt x="9758" y="7521"/>
                  <a:pt x="9988" y="7751"/>
                </a:cubicBezTo>
                <a:lnTo>
                  <a:pt x="10048" y="7810"/>
                </a:lnTo>
                <a:cubicBezTo>
                  <a:pt x="10290" y="8021"/>
                  <a:pt x="10698" y="8211"/>
                  <a:pt x="11002" y="8239"/>
                </a:cubicBezTo>
                <a:cubicBezTo>
                  <a:pt x="11002" y="8239"/>
                  <a:pt x="11759" y="8319"/>
                  <a:pt x="12317" y="8760"/>
                </a:cubicBezTo>
                <a:cubicBezTo>
                  <a:pt x="12404" y="8821"/>
                  <a:pt x="12487" y="8887"/>
                  <a:pt x="12562" y="8963"/>
                </a:cubicBezTo>
                <a:cubicBezTo>
                  <a:pt x="13552" y="9938"/>
                  <a:pt x="13559" y="11536"/>
                  <a:pt x="12576" y="12516"/>
                </a:cubicBezTo>
                <a:cubicBezTo>
                  <a:pt x="12086" y="13006"/>
                  <a:pt x="11445" y="13250"/>
                  <a:pt x="10804" y="13250"/>
                </a:cubicBezTo>
                <a:cubicBezTo>
                  <a:pt x="10156" y="13250"/>
                  <a:pt x="9509" y="13001"/>
                  <a:pt x="9018" y="12502"/>
                </a:cubicBezTo>
                <a:cubicBezTo>
                  <a:pt x="8939" y="12421"/>
                  <a:pt x="8869" y="12335"/>
                  <a:pt x="8807" y="12241"/>
                </a:cubicBezTo>
                <a:cubicBezTo>
                  <a:pt x="8376" y="11683"/>
                  <a:pt x="8300" y="10944"/>
                  <a:pt x="8300" y="10944"/>
                </a:cubicBezTo>
                <a:cubicBezTo>
                  <a:pt x="8271" y="10652"/>
                  <a:pt x="8094" y="10264"/>
                  <a:pt x="7894" y="10017"/>
                </a:cubicBezTo>
                <a:cubicBezTo>
                  <a:pt x="7890" y="10013"/>
                  <a:pt x="7887" y="10008"/>
                  <a:pt x="7883" y="10005"/>
                </a:cubicBezTo>
                <a:lnTo>
                  <a:pt x="7810" y="9933"/>
                </a:lnTo>
                <a:cubicBezTo>
                  <a:pt x="7697" y="9818"/>
                  <a:pt x="7544" y="9756"/>
                  <a:pt x="7388" y="9756"/>
                </a:cubicBezTo>
                <a:cubicBezTo>
                  <a:pt x="7313" y="9756"/>
                  <a:pt x="7238" y="9770"/>
                  <a:pt x="7166" y="9799"/>
                </a:cubicBezTo>
                <a:cubicBezTo>
                  <a:pt x="7096" y="9828"/>
                  <a:pt x="7029" y="9871"/>
                  <a:pt x="6974" y="9924"/>
                </a:cubicBezTo>
                <a:lnTo>
                  <a:pt x="5908" y="10990"/>
                </a:lnTo>
                <a:lnTo>
                  <a:pt x="282" y="16618"/>
                </a:lnTo>
                <a:cubicBezTo>
                  <a:pt x="277" y="16623"/>
                  <a:pt x="270" y="16624"/>
                  <a:pt x="265" y="16628"/>
                </a:cubicBezTo>
                <a:lnTo>
                  <a:pt x="236" y="16662"/>
                </a:lnTo>
                <a:cubicBezTo>
                  <a:pt x="0" y="16896"/>
                  <a:pt x="0" y="17275"/>
                  <a:pt x="236" y="17510"/>
                </a:cubicBezTo>
                <a:lnTo>
                  <a:pt x="6965" y="24238"/>
                </a:lnTo>
                <a:cubicBezTo>
                  <a:pt x="7082" y="24355"/>
                  <a:pt x="7235" y="24414"/>
                  <a:pt x="7388" y="24414"/>
                </a:cubicBezTo>
                <a:cubicBezTo>
                  <a:pt x="7541" y="24414"/>
                  <a:pt x="7695" y="24355"/>
                  <a:pt x="7811" y="24238"/>
                </a:cubicBezTo>
                <a:lnTo>
                  <a:pt x="7882" y="24168"/>
                </a:lnTo>
                <a:cubicBezTo>
                  <a:pt x="8115" y="23932"/>
                  <a:pt x="8330" y="23478"/>
                  <a:pt x="8364" y="23150"/>
                </a:cubicBezTo>
                <a:cubicBezTo>
                  <a:pt x="8364" y="23150"/>
                  <a:pt x="8450" y="22237"/>
                  <a:pt x="9016" y="21669"/>
                </a:cubicBezTo>
                <a:cubicBezTo>
                  <a:pt x="9506" y="21169"/>
                  <a:pt x="10154" y="20919"/>
                  <a:pt x="10803" y="20919"/>
                </a:cubicBezTo>
                <a:cubicBezTo>
                  <a:pt x="11444" y="20919"/>
                  <a:pt x="12085" y="21163"/>
                  <a:pt x="12574" y="21653"/>
                </a:cubicBezTo>
                <a:cubicBezTo>
                  <a:pt x="13559" y="22637"/>
                  <a:pt x="13552" y="24236"/>
                  <a:pt x="12559" y="25211"/>
                </a:cubicBezTo>
                <a:cubicBezTo>
                  <a:pt x="11994" y="25777"/>
                  <a:pt x="11081" y="25867"/>
                  <a:pt x="11081" y="25867"/>
                </a:cubicBezTo>
                <a:cubicBezTo>
                  <a:pt x="10753" y="25898"/>
                  <a:pt x="10295" y="26116"/>
                  <a:pt x="10063" y="26346"/>
                </a:cubicBezTo>
                <a:lnTo>
                  <a:pt x="9989" y="26419"/>
                </a:lnTo>
                <a:cubicBezTo>
                  <a:pt x="9758" y="26653"/>
                  <a:pt x="9758" y="27030"/>
                  <a:pt x="9989" y="27264"/>
                </a:cubicBezTo>
                <a:lnTo>
                  <a:pt x="16722" y="33995"/>
                </a:lnTo>
                <a:cubicBezTo>
                  <a:pt x="16839" y="34110"/>
                  <a:pt x="16991" y="34168"/>
                  <a:pt x="17144" y="34168"/>
                </a:cubicBezTo>
                <a:cubicBezTo>
                  <a:pt x="17296" y="34168"/>
                  <a:pt x="17448" y="34110"/>
                  <a:pt x="17565" y="33995"/>
                </a:cubicBezTo>
                <a:lnTo>
                  <a:pt x="24296" y="27264"/>
                </a:lnTo>
                <a:cubicBezTo>
                  <a:pt x="24414" y="27148"/>
                  <a:pt x="24567" y="27090"/>
                  <a:pt x="24720" y="27090"/>
                </a:cubicBezTo>
                <a:cubicBezTo>
                  <a:pt x="24873" y="27090"/>
                  <a:pt x="25027" y="27148"/>
                  <a:pt x="25144" y="27264"/>
                </a:cubicBezTo>
                <a:lnTo>
                  <a:pt x="25264" y="27384"/>
                </a:lnTo>
                <a:cubicBezTo>
                  <a:pt x="25496" y="27619"/>
                  <a:pt x="25712" y="28077"/>
                  <a:pt x="25743" y="28402"/>
                </a:cubicBezTo>
                <a:cubicBezTo>
                  <a:pt x="25743" y="28402"/>
                  <a:pt x="25832" y="29315"/>
                  <a:pt x="26399" y="29883"/>
                </a:cubicBezTo>
                <a:cubicBezTo>
                  <a:pt x="26888" y="30368"/>
                  <a:pt x="27526" y="30611"/>
                  <a:pt x="28165" y="30611"/>
                </a:cubicBezTo>
                <a:cubicBezTo>
                  <a:pt x="28806" y="30611"/>
                  <a:pt x="29447" y="30366"/>
                  <a:pt x="29936" y="29878"/>
                </a:cubicBezTo>
                <a:cubicBezTo>
                  <a:pt x="30913" y="28901"/>
                  <a:pt x="30914" y="27319"/>
                  <a:pt x="29943" y="26340"/>
                </a:cubicBezTo>
                <a:lnTo>
                  <a:pt x="29943" y="26340"/>
                </a:lnTo>
                <a:lnTo>
                  <a:pt x="29943" y="26344"/>
                </a:lnTo>
                <a:cubicBezTo>
                  <a:pt x="29373" y="25774"/>
                  <a:pt x="28460" y="25688"/>
                  <a:pt x="28460" y="25688"/>
                </a:cubicBezTo>
                <a:cubicBezTo>
                  <a:pt x="28132" y="25654"/>
                  <a:pt x="27677" y="25439"/>
                  <a:pt x="27442" y="25206"/>
                </a:cubicBezTo>
                <a:lnTo>
                  <a:pt x="27322" y="25084"/>
                </a:lnTo>
                <a:cubicBezTo>
                  <a:pt x="27092" y="24851"/>
                  <a:pt x="27092" y="24475"/>
                  <a:pt x="27322" y="24241"/>
                </a:cubicBezTo>
                <a:lnTo>
                  <a:pt x="34054" y="17508"/>
                </a:lnTo>
                <a:cubicBezTo>
                  <a:pt x="34285" y="17275"/>
                  <a:pt x="34285" y="16897"/>
                  <a:pt x="34054" y="16664"/>
                </a:cubicBezTo>
                <a:lnTo>
                  <a:pt x="27322" y="9933"/>
                </a:lnTo>
                <a:cubicBezTo>
                  <a:pt x="27090" y="9698"/>
                  <a:pt x="27090" y="9320"/>
                  <a:pt x="27322" y="9085"/>
                </a:cubicBezTo>
                <a:lnTo>
                  <a:pt x="27327" y="9081"/>
                </a:lnTo>
                <a:cubicBezTo>
                  <a:pt x="27559" y="8848"/>
                  <a:pt x="28017" y="8635"/>
                  <a:pt x="28345" y="8601"/>
                </a:cubicBezTo>
                <a:cubicBezTo>
                  <a:pt x="28345" y="8601"/>
                  <a:pt x="29258" y="8515"/>
                  <a:pt x="29825" y="7947"/>
                </a:cubicBezTo>
                <a:cubicBezTo>
                  <a:pt x="30817" y="6972"/>
                  <a:pt x="30823" y="5372"/>
                  <a:pt x="29840" y="4389"/>
                </a:cubicBezTo>
                <a:cubicBezTo>
                  <a:pt x="29350" y="3899"/>
                  <a:pt x="28709" y="3655"/>
                  <a:pt x="28068" y="3655"/>
                </a:cubicBezTo>
                <a:cubicBezTo>
                  <a:pt x="27420" y="3655"/>
                  <a:pt x="26771" y="3905"/>
                  <a:pt x="26280" y="4404"/>
                </a:cubicBezTo>
                <a:cubicBezTo>
                  <a:pt x="25716" y="4969"/>
                  <a:pt x="25628" y="5887"/>
                  <a:pt x="25628" y="5887"/>
                </a:cubicBezTo>
                <a:cubicBezTo>
                  <a:pt x="25596" y="6210"/>
                  <a:pt x="25381" y="6670"/>
                  <a:pt x="25146" y="6903"/>
                </a:cubicBezTo>
                <a:lnTo>
                  <a:pt x="25144" y="6907"/>
                </a:lnTo>
                <a:cubicBezTo>
                  <a:pt x="25027" y="7023"/>
                  <a:pt x="24873" y="7081"/>
                  <a:pt x="24720" y="7081"/>
                </a:cubicBezTo>
                <a:cubicBezTo>
                  <a:pt x="24567" y="7081"/>
                  <a:pt x="24414" y="7023"/>
                  <a:pt x="24296" y="6907"/>
                </a:cubicBezTo>
                <a:lnTo>
                  <a:pt x="17567" y="176"/>
                </a:lnTo>
                <a:cubicBezTo>
                  <a:pt x="17450" y="59"/>
                  <a:pt x="17297" y="1"/>
                  <a:pt x="17145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buyProductsOf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 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CustomersCategories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 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Materials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23" name="CustomShape 11"/>
          <p:cNvSpPr/>
          <p:nvPr/>
        </p:nvSpPr>
        <p:spPr>
          <a:xfrm>
            <a:off x="5073840" y="-21600"/>
            <a:ext cx="2074680" cy="1891080"/>
          </a:xfrm>
          <a:custGeom>
            <a:avLst/>
            <a:gdLst/>
            <a:ahLst/>
            <a:rect l="l" t="t" r="r" b="b"/>
            <a:pathLst>
              <a:path w="34286" h="34168">
                <a:moveTo>
                  <a:pt x="17145" y="1"/>
                </a:moveTo>
                <a:cubicBezTo>
                  <a:pt x="16992" y="1"/>
                  <a:pt x="16839" y="59"/>
                  <a:pt x="16722" y="176"/>
                </a:cubicBezTo>
                <a:lnTo>
                  <a:pt x="16686" y="210"/>
                </a:lnTo>
                <a:cubicBezTo>
                  <a:pt x="16681" y="215"/>
                  <a:pt x="16681" y="220"/>
                  <a:pt x="16676" y="225"/>
                </a:cubicBezTo>
                <a:lnTo>
                  <a:pt x="11966" y="4935"/>
                </a:lnTo>
                <a:lnTo>
                  <a:pt x="9984" y="6917"/>
                </a:lnTo>
                <a:cubicBezTo>
                  <a:pt x="9756" y="7149"/>
                  <a:pt x="9758" y="7521"/>
                  <a:pt x="9988" y="7751"/>
                </a:cubicBezTo>
                <a:lnTo>
                  <a:pt x="10048" y="7810"/>
                </a:lnTo>
                <a:cubicBezTo>
                  <a:pt x="10290" y="8021"/>
                  <a:pt x="10698" y="8211"/>
                  <a:pt x="11002" y="8239"/>
                </a:cubicBezTo>
                <a:cubicBezTo>
                  <a:pt x="11002" y="8239"/>
                  <a:pt x="11759" y="8319"/>
                  <a:pt x="12317" y="8760"/>
                </a:cubicBezTo>
                <a:cubicBezTo>
                  <a:pt x="12404" y="8821"/>
                  <a:pt x="12487" y="8887"/>
                  <a:pt x="12562" y="8963"/>
                </a:cubicBezTo>
                <a:cubicBezTo>
                  <a:pt x="13552" y="9938"/>
                  <a:pt x="13559" y="11536"/>
                  <a:pt x="12576" y="12516"/>
                </a:cubicBezTo>
                <a:cubicBezTo>
                  <a:pt x="12086" y="13006"/>
                  <a:pt x="11445" y="13250"/>
                  <a:pt x="10804" y="13250"/>
                </a:cubicBezTo>
                <a:cubicBezTo>
                  <a:pt x="10156" y="13250"/>
                  <a:pt x="9509" y="13001"/>
                  <a:pt x="9018" y="12502"/>
                </a:cubicBezTo>
                <a:cubicBezTo>
                  <a:pt x="8939" y="12421"/>
                  <a:pt x="8869" y="12335"/>
                  <a:pt x="8807" y="12241"/>
                </a:cubicBezTo>
                <a:cubicBezTo>
                  <a:pt x="8376" y="11683"/>
                  <a:pt x="8300" y="10944"/>
                  <a:pt x="8300" y="10944"/>
                </a:cubicBezTo>
                <a:cubicBezTo>
                  <a:pt x="8271" y="10652"/>
                  <a:pt x="8094" y="10264"/>
                  <a:pt x="7894" y="10017"/>
                </a:cubicBezTo>
                <a:cubicBezTo>
                  <a:pt x="7890" y="10013"/>
                  <a:pt x="7887" y="10008"/>
                  <a:pt x="7883" y="10005"/>
                </a:cubicBezTo>
                <a:lnTo>
                  <a:pt x="7810" y="9933"/>
                </a:lnTo>
                <a:cubicBezTo>
                  <a:pt x="7697" y="9818"/>
                  <a:pt x="7544" y="9756"/>
                  <a:pt x="7388" y="9756"/>
                </a:cubicBezTo>
                <a:cubicBezTo>
                  <a:pt x="7313" y="9756"/>
                  <a:pt x="7238" y="9770"/>
                  <a:pt x="7166" y="9799"/>
                </a:cubicBezTo>
                <a:cubicBezTo>
                  <a:pt x="7096" y="9828"/>
                  <a:pt x="7029" y="9871"/>
                  <a:pt x="6974" y="9924"/>
                </a:cubicBezTo>
                <a:lnTo>
                  <a:pt x="5908" y="10990"/>
                </a:lnTo>
                <a:lnTo>
                  <a:pt x="282" y="16618"/>
                </a:lnTo>
                <a:cubicBezTo>
                  <a:pt x="277" y="16623"/>
                  <a:pt x="270" y="16624"/>
                  <a:pt x="265" y="16628"/>
                </a:cubicBezTo>
                <a:lnTo>
                  <a:pt x="236" y="16662"/>
                </a:lnTo>
                <a:cubicBezTo>
                  <a:pt x="0" y="16896"/>
                  <a:pt x="0" y="17275"/>
                  <a:pt x="236" y="17510"/>
                </a:cubicBezTo>
                <a:lnTo>
                  <a:pt x="6965" y="24238"/>
                </a:lnTo>
                <a:cubicBezTo>
                  <a:pt x="7082" y="24355"/>
                  <a:pt x="7235" y="24414"/>
                  <a:pt x="7388" y="24414"/>
                </a:cubicBezTo>
                <a:cubicBezTo>
                  <a:pt x="7541" y="24414"/>
                  <a:pt x="7695" y="24355"/>
                  <a:pt x="7811" y="24238"/>
                </a:cubicBezTo>
                <a:lnTo>
                  <a:pt x="7882" y="24168"/>
                </a:lnTo>
                <a:cubicBezTo>
                  <a:pt x="8115" y="23932"/>
                  <a:pt x="8330" y="23478"/>
                  <a:pt x="8364" y="23150"/>
                </a:cubicBezTo>
                <a:cubicBezTo>
                  <a:pt x="8364" y="23150"/>
                  <a:pt x="8450" y="22237"/>
                  <a:pt x="9016" y="21669"/>
                </a:cubicBezTo>
                <a:cubicBezTo>
                  <a:pt x="9506" y="21169"/>
                  <a:pt x="10154" y="20919"/>
                  <a:pt x="10803" y="20919"/>
                </a:cubicBezTo>
                <a:cubicBezTo>
                  <a:pt x="11444" y="20919"/>
                  <a:pt x="12085" y="21163"/>
                  <a:pt x="12574" y="21653"/>
                </a:cubicBezTo>
                <a:cubicBezTo>
                  <a:pt x="13559" y="22637"/>
                  <a:pt x="13552" y="24236"/>
                  <a:pt x="12559" y="25211"/>
                </a:cubicBezTo>
                <a:cubicBezTo>
                  <a:pt x="11994" y="25777"/>
                  <a:pt x="11081" y="25867"/>
                  <a:pt x="11081" y="25867"/>
                </a:cubicBezTo>
                <a:cubicBezTo>
                  <a:pt x="10753" y="25898"/>
                  <a:pt x="10295" y="26116"/>
                  <a:pt x="10063" y="26346"/>
                </a:cubicBezTo>
                <a:lnTo>
                  <a:pt x="9989" y="26419"/>
                </a:lnTo>
                <a:cubicBezTo>
                  <a:pt x="9758" y="26653"/>
                  <a:pt x="9758" y="27030"/>
                  <a:pt x="9989" y="27264"/>
                </a:cubicBezTo>
                <a:lnTo>
                  <a:pt x="16722" y="33995"/>
                </a:lnTo>
                <a:cubicBezTo>
                  <a:pt x="16839" y="34110"/>
                  <a:pt x="16991" y="34168"/>
                  <a:pt x="17144" y="34168"/>
                </a:cubicBezTo>
                <a:cubicBezTo>
                  <a:pt x="17296" y="34168"/>
                  <a:pt x="17448" y="34110"/>
                  <a:pt x="17565" y="33995"/>
                </a:cubicBezTo>
                <a:lnTo>
                  <a:pt x="24296" y="27264"/>
                </a:lnTo>
                <a:cubicBezTo>
                  <a:pt x="24414" y="27148"/>
                  <a:pt x="24567" y="27090"/>
                  <a:pt x="24720" y="27090"/>
                </a:cubicBezTo>
                <a:cubicBezTo>
                  <a:pt x="24873" y="27090"/>
                  <a:pt x="25027" y="27148"/>
                  <a:pt x="25144" y="27264"/>
                </a:cubicBezTo>
                <a:lnTo>
                  <a:pt x="25264" y="27384"/>
                </a:lnTo>
                <a:cubicBezTo>
                  <a:pt x="25496" y="27619"/>
                  <a:pt x="25712" y="28077"/>
                  <a:pt x="25743" y="28402"/>
                </a:cubicBezTo>
                <a:cubicBezTo>
                  <a:pt x="25743" y="28402"/>
                  <a:pt x="25832" y="29315"/>
                  <a:pt x="26399" y="29883"/>
                </a:cubicBezTo>
                <a:cubicBezTo>
                  <a:pt x="26888" y="30368"/>
                  <a:pt x="27526" y="30611"/>
                  <a:pt x="28165" y="30611"/>
                </a:cubicBezTo>
                <a:cubicBezTo>
                  <a:pt x="28806" y="30611"/>
                  <a:pt x="29447" y="30366"/>
                  <a:pt x="29936" y="29878"/>
                </a:cubicBezTo>
                <a:cubicBezTo>
                  <a:pt x="30913" y="28901"/>
                  <a:pt x="30914" y="27319"/>
                  <a:pt x="29943" y="26340"/>
                </a:cubicBezTo>
                <a:lnTo>
                  <a:pt x="29943" y="26340"/>
                </a:lnTo>
                <a:lnTo>
                  <a:pt x="29943" y="26344"/>
                </a:lnTo>
                <a:cubicBezTo>
                  <a:pt x="29373" y="25774"/>
                  <a:pt x="28460" y="25688"/>
                  <a:pt x="28460" y="25688"/>
                </a:cubicBezTo>
                <a:cubicBezTo>
                  <a:pt x="28132" y="25654"/>
                  <a:pt x="27677" y="25439"/>
                  <a:pt x="27442" y="25206"/>
                </a:cubicBezTo>
                <a:lnTo>
                  <a:pt x="27322" y="25084"/>
                </a:lnTo>
                <a:cubicBezTo>
                  <a:pt x="27092" y="24851"/>
                  <a:pt x="27092" y="24475"/>
                  <a:pt x="27322" y="24241"/>
                </a:cubicBezTo>
                <a:lnTo>
                  <a:pt x="34054" y="17508"/>
                </a:lnTo>
                <a:cubicBezTo>
                  <a:pt x="34285" y="17275"/>
                  <a:pt x="34285" y="16897"/>
                  <a:pt x="34054" y="16664"/>
                </a:cubicBezTo>
                <a:lnTo>
                  <a:pt x="27322" y="9933"/>
                </a:lnTo>
                <a:cubicBezTo>
                  <a:pt x="27090" y="9698"/>
                  <a:pt x="27090" y="9320"/>
                  <a:pt x="27322" y="9085"/>
                </a:cubicBezTo>
                <a:lnTo>
                  <a:pt x="27327" y="9081"/>
                </a:lnTo>
                <a:cubicBezTo>
                  <a:pt x="27559" y="8848"/>
                  <a:pt x="28017" y="8635"/>
                  <a:pt x="28345" y="8601"/>
                </a:cubicBezTo>
                <a:cubicBezTo>
                  <a:pt x="28345" y="8601"/>
                  <a:pt x="29258" y="8515"/>
                  <a:pt x="29825" y="7947"/>
                </a:cubicBezTo>
                <a:cubicBezTo>
                  <a:pt x="30817" y="6972"/>
                  <a:pt x="30823" y="5372"/>
                  <a:pt x="29840" y="4389"/>
                </a:cubicBezTo>
                <a:cubicBezTo>
                  <a:pt x="29350" y="3899"/>
                  <a:pt x="28709" y="3655"/>
                  <a:pt x="28068" y="3655"/>
                </a:cubicBezTo>
                <a:cubicBezTo>
                  <a:pt x="27420" y="3655"/>
                  <a:pt x="26771" y="3905"/>
                  <a:pt x="26280" y="4404"/>
                </a:cubicBezTo>
                <a:cubicBezTo>
                  <a:pt x="25716" y="4969"/>
                  <a:pt x="25628" y="5887"/>
                  <a:pt x="25628" y="5887"/>
                </a:cubicBezTo>
                <a:cubicBezTo>
                  <a:pt x="25596" y="6210"/>
                  <a:pt x="25381" y="6670"/>
                  <a:pt x="25146" y="6903"/>
                </a:cubicBezTo>
                <a:lnTo>
                  <a:pt x="25144" y="6907"/>
                </a:lnTo>
                <a:cubicBezTo>
                  <a:pt x="25027" y="7023"/>
                  <a:pt x="24873" y="7081"/>
                  <a:pt x="24720" y="7081"/>
                </a:cubicBezTo>
                <a:cubicBezTo>
                  <a:pt x="24567" y="7081"/>
                  <a:pt x="24414" y="7023"/>
                  <a:pt x="24296" y="6907"/>
                </a:cubicBezTo>
                <a:lnTo>
                  <a:pt x="17567" y="176"/>
                </a:lnTo>
                <a:cubicBezTo>
                  <a:pt x="17450" y="59"/>
                  <a:pt x="17297" y="1"/>
                  <a:pt x="17145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hasCountryOfOrigin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Manufacturers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CountryOfOrigin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24" name="CustomShape 12"/>
          <p:cNvSpPr/>
          <p:nvPr/>
        </p:nvSpPr>
        <p:spPr>
          <a:xfrm>
            <a:off x="2009160" y="4968000"/>
            <a:ext cx="2074680" cy="1891080"/>
          </a:xfrm>
          <a:custGeom>
            <a:avLst/>
            <a:gdLst/>
            <a:ahLst/>
            <a:rect l="l" t="t" r="r" b="b"/>
            <a:pathLst>
              <a:path w="34286" h="34168">
                <a:moveTo>
                  <a:pt x="17145" y="1"/>
                </a:moveTo>
                <a:cubicBezTo>
                  <a:pt x="16992" y="1"/>
                  <a:pt x="16839" y="59"/>
                  <a:pt x="16722" y="176"/>
                </a:cubicBezTo>
                <a:lnTo>
                  <a:pt x="16686" y="210"/>
                </a:lnTo>
                <a:cubicBezTo>
                  <a:pt x="16681" y="215"/>
                  <a:pt x="16681" y="220"/>
                  <a:pt x="16676" y="225"/>
                </a:cubicBezTo>
                <a:lnTo>
                  <a:pt x="11966" y="4935"/>
                </a:lnTo>
                <a:lnTo>
                  <a:pt x="9984" y="6917"/>
                </a:lnTo>
                <a:cubicBezTo>
                  <a:pt x="9756" y="7149"/>
                  <a:pt x="9758" y="7521"/>
                  <a:pt x="9988" y="7751"/>
                </a:cubicBezTo>
                <a:lnTo>
                  <a:pt x="10048" y="7810"/>
                </a:lnTo>
                <a:cubicBezTo>
                  <a:pt x="10290" y="8021"/>
                  <a:pt x="10698" y="8211"/>
                  <a:pt x="11002" y="8239"/>
                </a:cubicBezTo>
                <a:cubicBezTo>
                  <a:pt x="11002" y="8239"/>
                  <a:pt x="11759" y="8319"/>
                  <a:pt x="12317" y="8760"/>
                </a:cubicBezTo>
                <a:cubicBezTo>
                  <a:pt x="12404" y="8821"/>
                  <a:pt x="12487" y="8887"/>
                  <a:pt x="12562" y="8963"/>
                </a:cubicBezTo>
                <a:cubicBezTo>
                  <a:pt x="13552" y="9938"/>
                  <a:pt x="13559" y="11536"/>
                  <a:pt x="12576" y="12516"/>
                </a:cubicBezTo>
                <a:cubicBezTo>
                  <a:pt x="12086" y="13006"/>
                  <a:pt x="11445" y="13250"/>
                  <a:pt x="10804" y="13250"/>
                </a:cubicBezTo>
                <a:cubicBezTo>
                  <a:pt x="10156" y="13250"/>
                  <a:pt x="9509" y="13001"/>
                  <a:pt x="9018" y="12502"/>
                </a:cubicBezTo>
                <a:cubicBezTo>
                  <a:pt x="8939" y="12421"/>
                  <a:pt x="8869" y="12335"/>
                  <a:pt x="8807" y="12241"/>
                </a:cubicBezTo>
                <a:cubicBezTo>
                  <a:pt x="8376" y="11683"/>
                  <a:pt x="8300" y="10944"/>
                  <a:pt x="8300" y="10944"/>
                </a:cubicBezTo>
                <a:cubicBezTo>
                  <a:pt x="8271" y="10652"/>
                  <a:pt x="8094" y="10264"/>
                  <a:pt x="7894" y="10017"/>
                </a:cubicBezTo>
                <a:cubicBezTo>
                  <a:pt x="7890" y="10013"/>
                  <a:pt x="7887" y="10008"/>
                  <a:pt x="7883" y="10005"/>
                </a:cubicBezTo>
                <a:lnTo>
                  <a:pt x="7810" y="9933"/>
                </a:lnTo>
                <a:cubicBezTo>
                  <a:pt x="7697" y="9818"/>
                  <a:pt x="7544" y="9756"/>
                  <a:pt x="7388" y="9756"/>
                </a:cubicBezTo>
                <a:cubicBezTo>
                  <a:pt x="7313" y="9756"/>
                  <a:pt x="7238" y="9770"/>
                  <a:pt x="7166" y="9799"/>
                </a:cubicBezTo>
                <a:cubicBezTo>
                  <a:pt x="7096" y="9828"/>
                  <a:pt x="7029" y="9871"/>
                  <a:pt x="6974" y="9924"/>
                </a:cubicBezTo>
                <a:lnTo>
                  <a:pt x="5908" y="10990"/>
                </a:lnTo>
                <a:lnTo>
                  <a:pt x="282" y="16618"/>
                </a:lnTo>
                <a:cubicBezTo>
                  <a:pt x="277" y="16623"/>
                  <a:pt x="270" y="16624"/>
                  <a:pt x="265" y="16628"/>
                </a:cubicBezTo>
                <a:lnTo>
                  <a:pt x="236" y="16662"/>
                </a:lnTo>
                <a:cubicBezTo>
                  <a:pt x="0" y="16896"/>
                  <a:pt x="0" y="17275"/>
                  <a:pt x="236" y="17510"/>
                </a:cubicBezTo>
                <a:lnTo>
                  <a:pt x="6965" y="24238"/>
                </a:lnTo>
                <a:cubicBezTo>
                  <a:pt x="7082" y="24355"/>
                  <a:pt x="7235" y="24414"/>
                  <a:pt x="7388" y="24414"/>
                </a:cubicBezTo>
                <a:cubicBezTo>
                  <a:pt x="7541" y="24414"/>
                  <a:pt x="7695" y="24355"/>
                  <a:pt x="7811" y="24238"/>
                </a:cubicBezTo>
                <a:lnTo>
                  <a:pt x="7882" y="24168"/>
                </a:lnTo>
                <a:cubicBezTo>
                  <a:pt x="8115" y="23932"/>
                  <a:pt x="8330" y="23478"/>
                  <a:pt x="8364" y="23150"/>
                </a:cubicBezTo>
                <a:cubicBezTo>
                  <a:pt x="8364" y="23150"/>
                  <a:pt x="8450" y="22237"/>
                  <a:pt x="9016" y="21669"/>
                </a:cubicBezTo>
                <a:cubicBezTo>
                  <a:pt x="9506" y="21169"/>
                  <a:pt x="10154" y="20919"/>
                  <a:pt x="10803" y="20919"/>
                </a:cubicBezTo>
                <a:cubicBezTo>
                  <a:pt x="11444" y="20919"/>
                  <a:pt x="12085" y="21163"/>
                  <a:pt x="12574" y="21653"/>
                </a:cubicBezTo>
                <a:cubicBezTo>
                  <a:pt x="13559" y="22637"/>
                  <a:pt x="13552" y="24236"/>
                  <a:pt x="12559" y="25211"/>
                </a:cubicBezTo>
                <a:cubicBezTo>
                  <a:pt x="11994" y="25777"/>
                  <a:pt x="11081" y="25867"/>
                  <a:pt x="11081" y="25867"/>
                </a:cubicBezTo>
                <a:cubicBezTo>
                  <a:pt x="10753" y="25898"/>
                  <a:pt x="10295" y="26116"/>
                  <a:pt x="10063" y="26346"/>
                </a:cubicBezTo>
                <a:lnTo>
                  <a:pt x="9989" y="26419"/>
                </a:lnTo>
                <a:cubicBezTo>
                  <a:pt x="9758" y="26653"/>
                  <a:pt x="9758" y="27030"/>
                  <a:pt x="9989" y="27264"/>
                </a:cubicBezTo>
                <a:lnTo>
                  <a:pt x="16722" y="33995"/>
                </a:lnTo>
                <a:cubicBezTo>
                  <a:pt x="16839" y="34110"/>
                  <a:pt x="16991" y="34168"/>
                  <a:pt x="17144" y="34168"/>
                </a:cubicBezTo>
                <a:cubicBezTo>
                  <a:pt x="17296" y="34168"/>
                  <a:pt x="17448" y="34110"/>
                  <a:pt x="17565" y="33995"/>
                </a:cubicBezTo>
                <a:lnTo>
                  <a:pt x="24296" y="27264"/>
                </a:lnTo>
                <a:cubicBezTo>
                  <a:pt x="24414" y="27148"/>
                  <a:pt x="24567" y="27090"/>
                  <a:pt x="24720" y="27090"/>
                </a:cubicBezTo>
                <a:cubicBezTo>
                  <a:pt x="24873" y="27090"/>
                  <a:pt x="25027" y="27148"/>
                  <a:pt x="25144" y="27264"/>
                </a:cubicBezTo>
                <a:lnTo>
                  <a:pt x="25264" y="27384"/>
                </a:lnTo>
                <a:cubicBezTo>
                  <a:pt x="25496" y="27619"/>
                  <a:pt x="25712" y="28077"/>
                  <a:pt x="25743" y="28402"/>
                </a:cubicBezTo>
                <a:cubicBezTo>
                  <a:pt x="25743" y="28402"/>
                  <a:pt x="25832" y="29315"/>
                  <a:pt x="26399" y="29883"/>
                </a:cubicBezTo>
                <a:cubicBezTo>
                  <a:pt x="26888" y="30368"/>
                  <a:pt x="27526" y="30611"/>
                  <a:pt x="28165" y="30611"/>
                </a:cubicBezTo>
                <a:cubicBezTo>
                  <a:pt x="28806" y="30611"/>
                  <a:pt x="29447" y="30366"/>
                  <a:pt x="29936" y="29878"/>
                </a:cubicBezTo>
                <a:cubicBezTo>
                  <a:pt x="30913" y="28901"/>
                  <a:pt x="30914" y="27319"/>
                  <a:pt x="29943" y="26340"/>
                </a:cubicBezTo>
                <a:lnTo>
                  <a:pt x="29943" y="26340"/>
                </a:lnTo>
                <a:lnTo>
                  <a:pt x="29943" y="26344"/>
                </a:lnTo>
                <a:cubicBezTo>
                  <a:pt x="29373" y="25774"/>
                  <a:pt x="28460" y="25688"/>
                  <a:pt x="28460" y="25688"/>
                </a:cubicBezTo>
                <a:cubicBezTo>
                  <a:pt x="28132" y="25654"/>
                  <a:pt x="27677" y="25439"/>
                  <a:pt x="27442" y="25206"/>
                </a:cubicBezTo>
                <a:lnTo>
                  <a:pt x="27322" y="25084"/>
                </a:lnTo>
                <a:cubicBezTo>
                  <a:pt x="27092" y="24851"/>
                  <a:pt x="27092" y="24475"/>
                  <a:pt x="27322" y="24241"/>
                </a:cubicBezTo>
                <a:lnTo>
                  <a:pt x="34054" y="17508"/>
                </a:lnTo>
                <a:cubicBezTo>
                  <a:pt x="34285" y="17275"/>
                  <a:pt x="34285" y="16897"/>
                  <a:pt x="34054" y="16664"/>
                </a:cubicBezTo>
                <a:lnTo>
                  <a:pt x="27322" y="9933"/>
                </a:lnTo>
                <a:cubicBezTo>
                  <a:pt x="27090" y="9698"/>
                  <a:pt x="27090" y="9320"/>
                  <a:pt x="27322" y="9085"/>
                </a:cubicBezTo>
                <a:lnTo>
                  <a:pt x="27327" y="9081"/>
                </a:lnTo>
                <a:cubicBezTo>
                  <a:pt x="27559" y="8848"/>
                  <a:pt x="28017" y="8635"/>
                  <a:pt x="28345" y="8601"/>
                </a:cubicBezTo>
                <a:cubicBezTo>
                  <a:pt x="28345" y="8601"/>
                  <a:pt x="29258" y="8515"/>
                  <a:pt x="29825" y="7947"/>
                </a:cubicBezTo>
                <a:cubicBezTo>
                  <a:pt x="30817" y="6972"/>
                  <a:pt x="30823" y="5372"/>
                  <a:pt x="29840" y="4389"/>
                </a:cubicBezTo>
                <a:cubicBezTo>
                  <a:pt x="29350" y="3899"/>
                  <a:pt x="28709" y="3655"/>
                  <a:pt x="28068" y="3655"/>
                </a:cubicBezTo>
                <a:cubicBezTo>
                  <a:pt x="27420" y="3655"/>
                  <a:pt x="26771" y="3905"/>
                  <a:pt x="26280" y="4404"/>
                </a:cubicBezTo>
                <a:cubicBezTo>
                  <a:pt x="25716" y="4969"/>
                  <a:pt x="25628" y="5887"/>
                  <a:pt x="25628" y="5887"/>
                </a:cubicBezTo>
                <a:cubicBezTo>
                  <a:pt x="25596" y="6210"/>
                  <a:pt x="25381" y="6670"/>
                  <a:pt x="25146" y="6903"/>
                </a:cubicBezTo>
                <a:lnTo>
                  <a:pt x="25144" y="6907"/>
                </a:lnTo>
                <a:cubicBezTo>
                  <a:pt x="25027" y="7023"/>
                  <a:pt x="24873" y="7081"/>
                  <a:pt x="24720" y="7081"/>
                </a:cubicBezTo>
                <a:cubicBezTo>
                  <a:pt x="24567" y="7081"/>
                  <a:pt x="24414" y="7023"/>
                  <a:pt x="24296" y="6907"/>
                </a:cubicBezTo>
                <a:lnTo>
                  <a:pt x="17567" y="176"/>
                </a:lnTo>
                <a:cubicBezTo>
                  <a:pt x="17450" y="59"/>
                  <a:pt x="17297" y="1"/>
                  <a:pt x="17145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</a:rPr>
              <a:t>hasContainer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Domain: D</a:t>
            </a: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Calibri"/>
              </a:rPr>
              <a:t>eals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Calibri"/>
              </a:rPr>
              <a:t>Ranges: ProductCategories</a:t>
            </a:r>
            <a:endParaRPr b="0" lang="el-G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400" spc="-1" strike="noStrike">
              <a:latin typeface="Arial"/>
            </a:endParaRPr>
          </a:p>
        </p:txBody>
      </p:sp>
      <p:sp>
        <p:nvSpPr>
          <p:cNvPr id="225" name="CustomShape 13"/>
          <p:cNvSpPr/>
          <p:nvPr/>
        </p:nvSpPr>
        <p:spPr>
          <a:xfrm>
            <a:off x="8640" y="4768560"/>
            <a:ext cx="2062800" cy="1880280"/>
          </a:xfrm>
          <a:custGeom>
            <a:avLst/>
            <a:gdLst/>
            <a:ahLst/>
            <a:rect l="l" t="t" r="r" b="b"/>
            <a:pathLst>
              <a:path w="34086" h="33972">
                <a:moveTo>
                  <a:pt x="17043" y="1"/>
                </a:moveTo>
                <a:cubicBezTo>
                  <a:pt x="16887" y="1"/>
                  <a:pt x="16736" y="61"/>
                  <a:pt x="16624" y="172"/>
                </a:cubicBezTo>
                <a:lnTo>
                  <a:pt x="9932" y="6866"/>
                </a:lnTo>
                <a:cubicBezTo>
                  <a:pt x="9701" y="7099"/>
                  <a:pt x="9701" y="7475"/>
                  <a:pt x="9932" y="7709"/>
                </a:cubicBezTo>
                <a:lnTo>
                  <a:pt x="10003" y="7779"/>
                </a:lnTo>
                <a:cubicBezTo>
                  <a:pt x="10235" y="8009"/>
                  <a:pt x="10689" y="8223"/>
                  <a:pt x="11014" y="8254"/>
                </a:cubicBezTo>
                <a:cubicBezTo>
                  <a:pt x="11014" y="8254"/>
                  <a:pt x="11923" y="8345"/>
                  <a:pt x="12486" y="8907"/>
                </a:cubicBezTo>
                <a:cubicBezTo>
                  <a:pt x="13430" y="9883"/>
                  <a:pt x="13420" y="11436"/>
                  <a:pt x="12459" y="12397"/>
                </a:cubicBezTo>
                <a:cubicBezTo>
                  <a:pt x="11973" y="12885"/>
                  <a:pt x="11335" y="13129"/>
                  <a:pt x="10697" y="13129"/>
                </a:cubicBezTo>
                <a:cubicBezTo>
                  <a:pt x="10074" y="13129"/>
                  <a:pt x="9450" y="12896"/>
                  <a:pt x="8968" y="12430"/>
                </a:cubicBezTo>
                <a:cubicBezTo>
                  <a:pt x="8402" y="11864"/>
                  <a:pt x="8314" y="10958"/>
                  <a:pt x="8314" y="10958"/>
                </a:cubicBezTo>
                <a:cubicBezTo>
                  <a:pt x="8280" y="10633"/>
                  <a:pt x="8067" y="10178"/>
                  <a:pt x="7835" y="9948"/>
                </a:cubicBezTo>
                <a:lnTo>
                  <a:pt x="7765" y="9873"/>
                </a:lnTo>
                <a:cubicBezTo>
                  <a:pt x="7653" y="9763"/>
                  <a:pt x="7502" y="9701"/>
                  <a:pt x="7344" y="9699"/>
                </a:cubicBezTo>
                <a:cubicBezTo>
                  <a:pt x="7186" y="9699"/>
                  <a:pt x="7037" y="9763"/>
                  <a:pt x="6926" y="9873"/>
                </a:cubicBezTo>
                <a:lnTo>
                  <a:pt x="232" y="16566"/>
                </a:lnTo>
                <a:cubicBezTo>
                  <a:pt x="0" y="16800"/>
                  <a:pt x="0" y="17174"/>
                  <a:pt x="232" y="17406"/>
                </a:cubicBezTo>
                <a:lnTo>
                  <a:pt x="6170" y="23347"/>
                </a:lnTo>
                <a:lnTo>
                  <a:pt x="6167" y="23347"/>
                </a:lnTo>
                <a:lnTo>
                  <a:pt x="6929" y="24109"/>
                </a:lnTo>
                <a:cubicBezTo>
                  <a:pt x="7154" y="24343"/>
                  <a:pt x="7152" y="24712"/>
                  <a:pt x="6924" y="24942"/>
                </a:cubicBezTo>
                <a:lnTo>
                  <a:pt x="6805" y="25059"/>
                </a:lnTo>
                <a:cubicBezTo>
                  <a:pt x="6574" y="25290"/>
                  <a:pt x="6119" y="25508"/>
                  <a:pt x="5794" y="25537"/>
                </a:cubicBezTo>
                <a:cubicBezTo>
                  <a:pt x="5794" y="25537"/>
                  <a:pt x="4883" y="25625"/>
                  <a:pt x="4322" y="26188"/>
                </a:cubicBezTo>
                <a:cubicBezTo>
                  <a:pt x="3610" y="26900"/>
                  <a:pt x="3397" y="27971"/>
                  <a:pt x="3781" y="28903"/>
                </a:cubicBezTo>
                <a:cubicBezTo>
                  <a:pt x="4167" y="29833"/>
                  <a:pt x="5075" y="30441"/>
                  <a:pt x="6083" y="30441"/>
                </a:cubicBezTo>
                <a:cubicBezTo>
                  <a:pt x="6102" y="30441"/>
                  <a:pt x="6119" y="30436"/>
                  <a:pt x="6138" y="30436"/>
                </a:cubicBezTo>
                <a:cubicBezTo>
                  <a:pt x="6148" y="30436"/>
                  <a:pt x="6158" y="30437"/>
                  <a:pt x="6170" y="30437"/>
                </a:cubicBezTo>
                <a:cubicBezTo>
                  <a:pt x="6173" y="30437"/>
                  <a:pt x="6175" y="30437"/>
                  <a:pt x="6177" y="30437"/>
                </a:cubicBezTo>
                <a:cubicBezTo>
                  <a:pt x="6835" y="30437"/>
                  <a:pt x="7466" y="30175"/>
                  <a:pt x="7933" y="29710"/>
                </a:cubicBezTo>
                <a:cubicBezTo>
                  <a:pt x="8494" y="29145"/>
                  <a:pt x="8582" y="28239"/>
                  <a:pt x="8582" y="28239"/>
                </a:cubicBezTo>
                <a:cubicBezTo>
                  <a:pt x="8614" y="27911"/>
                  <a:pt x="8829" y="27456"/>
                  <a:pt x="9059" y="27225"/>
                </a:cubicBezTo>
                <a:lnTo>
                  <a:pt x="9129" y="27154"/>
                </a:lnTo>
                <a:cubicBezTo>
                  <a:pt x="9243" y="27043"/>
                  <a:pt x="9394" y="26981"/>
                  <a:pt x="9551" y="26981"/>
                </a:cubicBezTo>
                <a:cubicBezTo>
                  <a:pt x="9708" y="26981"/>
                  <a:pt x="9859" y="27043"/>
                  <a:pt x="9970" y="27154"/>
                </a:cubicBezTo>
                <a:lnTo>
                  <a:pt x="11033" y="28217"/>
                </a:lnTo>
                <a:lnTo>
                  <a:pt x="11033" y="28211"/>
                </a:lnTo>
                <a:lnTo>
                  <a:pt x="16621" y="33800"/>
                </a:lnTo>
                <a:cubicBezTo>
                  <a:pt x="16734" y="33909"/>
                  <a:pt x="16885" y="33971"/>
                  <a:pt x="17043" y="33971"/>
                </a:cubicBezTo>
                <a:cubicBezTo>
                  <a:pt x="17192" y="33970"/>
                  <a:pt x="17337" y="33913"/>
                  <a:pt x="17445" y="33810"/>
                </a:cubicBezTo>
                <a:cubicBezTo>
                  <a:pt x="17450" y="33805"/>
                  <a:pt x="17457" y="33803"/>
                  <a:pt x="17462" y="33800"/>
                </a:cubicBezTo>
                <a:lnTo>
                  <a:pt x="23088" y="28172"/>
                </a:lnTo>
                <a:lnTo>
                  <a:pt x="24154" y="27106"/>
                </a:lnTo>
                <a:cubicBezTo>
                  <a:pt x="24209" y="27053"/>
                  <a:pt x="24274" y="27010"/>
                  <a:pt x="24346" y="26981"/>
                </a:cubicBezTo>
                <a:cubicBezTo>
                  <a:pt x="24418" y="26951"/>
                  <a:pt x="24494" y="26937"/>
                  <a:pt x="24569" y="26937"/>
                </a:cubicBezTo>
                <a:cubicBezTo>
                  <a:pt x="24724" y="26937"/>
                  <a:pt x="24876" y="26998"/>
                  <a:pt x="24990" y="27113"/>
                </a:cubicBezTo>
                <a:lnTo>
                  <a:pt x="25063" y="27187"/>
                </a:lnTo>
                <a:cubicBezTo>
                  <a:pt x="25067" y="27190"/>
                  <a:pt x="25070" y="27195"/>
                  <a:pt x="25074" y="27199"/>
                </a:cubicBezTo>
                <a:cubicBezTo>
                  <a:pt x="25274" y="27444"/>
                  <a:pt x="25450" y="27834"/>
                  <a:pt x="25480" y="28124"/>
                </a:cubicBezTo>
                <a:cubicBezTo>
                  <a:pt x="25480" y="28124"/>
                  <a:pt x="25556" y="28865"/>
                  <a:pt x="25985" y="29423"/>
                </a:cubicBezTo>
                <a:cubicBezTo>
                  <a:pt x="26049" y="29516"/>
                  <a:pt x="26119" y="29603"/>
                  <a:pt x="26198" y="29684"/>
                </a:cubicBezTo>
                <a:cubicBezTo>
                  <a:pt x="26689" y="30182"/>
                  <a:pt x="27336" y="30431"/>
                  <a:pt x="27983" y="30431"/>
                </a:cubicBezTo>
                <a:cubicBezTo>
                  <a:pt x="28624" y="30431"/>
                  <a:pt x="29265" y="30187"/>
                  <a:pt x="29754" y="29698"/>
                </a:cubicBezTo>
                <a:cubicBezTo>
                  <a:pt x="30737" y="28716"/>
                  <a:pt x="30732" y="27120"/>
                  <a:pt x="29742" y="26143"/>
                </a:cubicBezTo>
                <a:cubicBezTo>
                  <a:pt x="29667" y="26069"/>
                  <a:pt x="29584" y="26001"/>
                  <a:pt x="29497" y="25941"/>
                </a:cubicBezTo>
                <a:cubicBezTo>
                  <a:pt x="28937" y="25500"/>
                  <a:pt x="28182" y="25421"/>
                  <a:pt x="28182" y="25421"/>
                </a:cubicBezTo>
                <a:cubicBezTo>
                  <a:pt x="27878" y="25392"/>
                  <a:pt x="27470" y="25203"/>
                  <a:pt x="27226" y="24990"/>
                </a:cubicBezTo>
                <a:lnTo>
                  <a:pt x="27168" y="24932"/>
                </a:lnTo>
                <a:cubicBezTo>
                  <a:pt x="26938" y="24703"/>
                  <a:pt x="26936" y="24331"/>
                  <a:pt x="27164" y="24099"/>
                </a:cubicBezTo>
                <a:lnTo>
                  <a:pt x="29146" y="22115"/>
                </a:lnTo>
                <a:lnTo>
                  <a:pt x="33856" y="17407"/>
                </a:lnTo>
                <a:cubicBezTo>
                  <a:pt x="33861" y="17402"/>
                  <a:pt x="33861" y="17397"/>
                  <a:pt x="33866" y="17392"/>
                </a:cubicBezTo>
                <a:cubicBezTo>
                  <a:pt x="34086" y="17160"/>
                  <a:pt x="34081" y="16795"/>
                  <a:pt x="33856" y="16566"/>
                </a:cubicBezTo>
                <a:lnTo>
                  <a:pt x="27162" y="9873"/>
                </a:lnTo>
                <a:cubicBezTo>
                  <a:pt x="27052" y="9764"/>
                  <a:pt x="26905" y="9701"/>
                  <a:pt x="26750" y="9701"/>
                </a:cubicBezTo>
                <a:cubicBezTo>
                  <a:pt x="26748" y="9701"/>
                  <a:pt x="26746" y="9701"/>
                  <a:pt x="26744" y="9701"/>
                </a:cubicBezTo>
                <a:cubicBezTo>
                  <a:pt x="26586" y="9701"/>
                  <a:pt x="26435" y="9763"/>
                  <a:pt x="26323" y="9873"/>
                </a:cubicBezTo>
                <a:lnTo>
                  <a:pt x="26249" y="9948"/>
                </a:lnTo>
                <a:cubicBezTo>
                  <a:pt x="26019" y="10178"/>
                  <a:pt x="25803" y="10635"/>
                  <a:pt x="25774" y="10961"/>
                </a:cubicBezTo>
                <a:cubicBezTo>
                  <a:pt x="25774" y="10961"/>
                  <a:pt x="25685" y="11869"/>
                  <a:pt x="25122" y="12434"/>
                </a:cubicBezTo>
                <a:cubicBezTo>
                  <a:pt x="24634" y="12928"/>
                  <a:pt x="23990" y="13175"/>
                  <a:pt x="23347" y="13175"/>
                </a:cubicBezTo>
                <a:cubicBezTo>
                  <a:pt x="22709" y="13175"/>
                  <a:pt x="22072" y="12932"/>
                  <a:pt x="21586" y="12446"/>
                </a:cubicBezTo>
                <a:cubicBezTo>
                  <a:pt x="20608" y="11467"/>
                  <a:pt x="20613" y="9881"/>
                  <a:pt x="21598" y="8910"/>
                </a:cubicBezTo>
                <a:cubicBezTo>
                  <a:pt x="22163" y="8347"/>
                  <a:pt x="23071" y="8258"/>
                  <a:pt x="23071" y="8258"/>
                </a:cubicBezTo>
                <a:cubicBezTo>
                  <a:pt x="23395" y="8227"/>
                  <a:pt x="23850" y="8014"/>
                  <a:pt x="24080" y="7782"/>
                </a:cubicBezTo>
                <a:lnTo>
                  <a:pt x="24159" y="7709"/>
                </a:lnTo>
                <a:cubicBezTo>
                  <a:pt x="24389" y="7475"/>
                  <a:pt x="24389" y="7099"/>
                  <a:pt x="24159" y="6866"/>
                </a:cubicBezTo>
                <a:lnTo>
                  <a:pt x="17465" y="172"/>
                </a:lnTo>
                <a:cubicBezTo>
                  <a:pt x="17352" y="63"/>
                  <a:pt x="17201" y="1"/>
                  <a:pt x="17043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</a:rPr>
              <a:t>receiveSupplierPayment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Manufacturers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 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SupplierPayments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26" name="CustomShape 14"/>
          <p:cNvSpPr/>
          <p:nvPr/>
        </p:nvSpPr>
        <p:spPr>
          <a:xfrm>
            <a:off x="4082400" y="4872240"/>
            <a:ext cx="2074680" cy="1891080"/>
          </a:xfrm>
          <a:custGeom>
            <a:avLst/>
            <a:gdLst/>
            <a:ahLst/>
            <a:rect l="l" t="t" r="r" b="b"/>
            <a:pathLst>
              <a:path w="34286" h="34168">
                <a:moveTo>
                  <a:pt x="17145" y="1"/>
                </a:moveTo>
                <a:cubicBezTo>
                  <a:pt x="16992" y="1"/>
                  <a:pt x="16839" y="59"/>
                  <a:pt x="16722" y="176"/>
                </a:cubicBezTo>
                <a:lnTo>
                  <a:pt x="16686" y="210"/>
                </a:lnTo>
                <a:cubicBezTo>
                  <a:pt x="16681" y="215"/>
                  <a:pt x="16681" y="220"/>
                  <a:pt x="16676" y="225"/>
                </a:cubicBezTo>
                <a:lnTo>
                  <a:pt x="11966" y="4935"/>
                </a:lnTo>
                <a:lnTo>
                  <a:pt x="9984" y="6917"/>
                </a:lnTo>
                <a:cubicBezTo>
                  <a:pt x="9756" y="7149"/>
                  <a:pt x="9758" y="7521"/>
                  <a:pt x="9988" y="7751"/>
                </a:cubicBezTo>
                <a:lnTo>
                  <a:pt x="10048" y="7810"/>
                </a:lnTo>
                <a:cubicBezTo>
                  <a:pt x="10290" y="8021"/>
                  <a:pt x="10698" y="8211"/>
                  <a:pt x="11002" y="8239"/>
                </a:cubicBezTo>
                <a:cubicBezTo>
                  <a:pt x="11002" y="8239"/>
                  <a:pt x="11759" y="8319"/>
                  <a:pt x="12317" y="8760"/>
                </a:cubicBezTo>
                <a:cubicBezTo>
                  <a:pt x="12404" y="8821"/>
                  <a:pt x="12487" y="8887"/>
                  <a:pt x="12562" y="8963"/>
                </a:cubicBezTo>
                <a:cubicBezTo>
                  <a:pt x="13552" y="9938"/>
                  <a:pt x="13559" y="11536"/>
                  <a:pt x="12576" y="12516"/>
                </a:cubicBezTo>
                <a:cubicBezTo>
                  <a:pt x="12086" y="13006"/>
                  <a:pt x="11445" y="13250"/>
                  <a:pt x="10804" y="13250"/>
                </a:cubicBezTo>
                <a:cubicBezTo>
                  <a:pt x="10156" y="13250"/>
                  <a:pt x="9509" y="13001"/>
                  <a:pt x="9018" y="12502"/>
                </a:cubicBezTo>
                <a:cubicBezTo>
                  <a:pt x="8939" y="12421"/>
                  <a:pt x="8869" y="12335"/>
                  <a:pt x="8807" y="12241"/>
                </a:cubicBezTo>
                <a:cubicBezTo>
                  <a:pt x="8376" y="11683"/>
                  <a:pt x="8300" y="10944"/>
                  <a:pt x="8300" y="10944"/>
                </a:cubicBezTo>
                <a:cubicBezTo>
                  <a:pt x="8271" y="10652"/>
                  <a:pt x="8094" y="10264"/>
                  <a:pt x="7894" y="10017"/>
                </a:cubicBezTo>
                <a:cubicBezTo>
                  <a:pt x="7890" y="10013"/>
                  <a:pt x="7887" y="10008"/>
                  <a:pt x="7883" y="10005"/>
                </a:cubicBezTo>
                <a:lnTo>
                  <a:pt x="7810" y="9933"/>
                </a:lnTo>
                <a:cubicBezTo>
                  <a:pt x="7697" y="9818"/>
                  <a:pt x="7544" y="9756"/>
                  <a:pt x="7388" y="9756"/>
                </a:cubicBezTo>
                <a:cubicBezTo>
                  <a:pt x="7313" y="9756"/>
                  <a:pt x="7238" y="9770"/>
                  <a:pt x="7166" y="9799"/>
                </a:cubicBezTo>
                <a:cubicBezTo>
                  <a:pt x="7096" y="9828"/>
                  <a:pt x="7029" y="9871"/>
                  <a:pt x="6974" y="9924"/>
                </a:cubicBezTo>
                <a:lnTo>
                  <a:pt x="5908" y="10990"/>
                </a:lnTo>
                <a:lnTo>
                  <a:pt x="282" y="16618"/>
                </a:lnTo>
                <a:cubicBezTo>
                  <a:pt x="277" y="16623"/>
                  <a:pt x="270" y="16624"/>
                  <a:pt x="265" y="16628"/>
                </a:cubicBezTo>
                <a:lnTo>
                  <a:pt x="236" y="16662"/>
                </a:lnTo>
                <a:cubicBezTo>
                  <a:pt x="0" y="16896"/>
                  <a:pt x="0" y="17275"/>
                  <a:pt x="236" y="17510"/>
                </a:cubicBezTo>
                <a:lnTo>
                  <a:pt x="6965" y="24238"/>
                </a:lnTo>
                <a:cubicBezTo>
                  <a:pt x="7082" y="24355"/>
                  <a:pt x="7235" y="24414"/>
                  <a:pt x="7388" y="24414"/>
                </a:cubicBezTo>
                <a:cubicBezTo>
                  <a:pt x="7541" y="24414"/>
                  <a:pt x="7695" y="24355"/>
                  <a:pt x="7811" y="24238"/>
                </a:cubicBezTo>
                <a:lnTo>
                  <a:pt x="7882" y="24168"/>
                </a:lnTo>
                <a:cubicBezTo>
                  <a:pt x="8115" y="23932"/>
                  <a:pt x="8330" y="23478"/>
                  <a:pt x="8364" y="23150"/>
                </a:cubicBezTo>
                <a:cubicBezTo>
                  <a:pt x="8364" y="23150"/>
                  <a:pt x="8450" y="22237"/>
                  <a:pt x="9016" y="21669"/>
                </a:cubicBezTo>
                <a:cubicBezTo>
                  <a:pt x="9506" y="21169"/>
                  <a:pt x="10154" y="20919"/>
                  <a:pt x="10803" y="20919"/>
                </a:cubicBezTo>
                <a:cubicBezTo>
                  <a:pt x="11444" y="20919"/>
                  <a:pt x="12085" y="21163"/>
                  <a:pt x="12574" y="21653"/>
                </a:cubicBezTo>
                <a:cubicBezTo>
                  <a:pt x="13559" y="22637"/>
                  <a:pt x="13552" y="24236"/>
                  <a:pt x="12559" y="25211"/>
                </a:cubicBezTo>
                <a:cubicBezTo>
                  <a:pt x="11994" y="25777"/>
                  <a:pt x="11081" y="25867"/>
                  <a:pt x="11081" y="25867"/>
                </a:cubicBezTo>
                <a:cubicBezTo>
                  <a:pt x="10753" y="25898"/>
                  <a:pt x="10295" y="26116"/>
                  <a:pt x="10063" y="26346"/>
                </a:cubicBezTo>
                <a:lnTo>
                  <a:pt x="9989" y="26419"/>
                </a:lnTo>
                <a:cubicBezTo>
                  <a:pt x="9758" y="26653"/>
                  <a:pt x="9758" y="27030"/>
                  <a:pt x="9989" y="27264"/>
                </a:cubicBezTo>
                <a:lnTo>
                  <a:pt x="16722" y="33995"/>
                </a:lnTo>
                <a:cubicBezTo>
                  <a:pt x="16839" y="34110"/>
                  <a:pt x="16991" y="34168"/>
                  <a:pt x="17144" y="34168"/>
                </a:cubicBezTo>
                <a:cubicBezTo>
                  <a:pt x="17296" y="34168"/>
                  <a:pt x="17448" y="34110"/>
                  <a:pt x="17565" y="33995"/>
                </a:cubicBezTo>
                <a:lnTo>
                  <a:pt x="24296" y="27264"/>
                </a:lnTo>
                <a:cubicBezTo>
                  <a:pt x="24414" y="27148"/>
                  <a:pt x="24567" y="27090"/>
                  <a:pt x="24720" y="27090"/>
                </a:cubicBezTo>
                <a:cubicBezTo>
                  <a:pt x="24873" y="27090"/>
                  <a:pt x="25027" y="27148"/>
                  <a:pt x="25144" y="27264"/>
                </a:cubicBezTo>
                <a:lnTo>
                  <a:pt x="25264" y="27384"/>
                </a:lnTo>
                <a:cubicBezTo>
                  <a:pt x="25496" y="27619"/>
                  <a:pt x="25712" y="28077"/>
                  <a:pt x="25743" y="28402"/>
                </a:cubicBezTo>
                <a:cubicBezTo>
                  <a:pt x="25743" y="28402"/>
                  <a:pt x="25832" y="29315"/>
                  <a:pt x="26399" y="29883"/>
                </a:cubicBezTo>
                <a:cubicBezTo>
                  <a:pt x="26888" y="30368"/>
                  <a:pt x="27526" y="30611"/>
                  <a:pt x="28165" y="30611"/>
                </a:cubicBezTo>
                <a:cubicBezTo>
                  <a:pt x="28806" y="30611"/>
                  <a:pt x="29447" y="30366"/>
                  <a:pt x="29936" y="29878"/>
                </a:cubicBezTo>
                <a:cubicBezTo>
                  <a:pt x="30913" y="28901"/>
                  <a:pt x="30914" y="27319"/>
                  <a:pt x="29943" y="26340"/>
                </a:cubicBezTo>
                <a:lnTo>
                  <a:pt x="29943" y="26340"/>
                </a:lnTo>
                <a:lnTo>
                  <a:pt x="29943" y="26344"/>
                </a:lnTo>
                <a:cubicBezTo>
                  <a:pt x="29373" y="25774"/>
                  <a:pt x="28460" y="25688"/>
                  <a:pt x="28460" y="25688"/>
                </a:cubicBezTo>
                <a:cubicBezTo>
                  <a:pt x="28132" y="25654"/>
                  <a:pt x="27677" y="25439"/>
                  <a:pt x="27442" y="25206"/>
                </a:cubicBezTo>
                <a:lnTo>
                  <a:pt x="27322" y="25084"/>
                </a:lnTo>
                <a:cubicBezTo>
                  <a:pt x="27092" y="24851"/>
                  <a:pt x="27092" y="24475"/>
                  <a:pt x="27322" y="24241"/>
                </a:cubicBezTo>
                <a:lnTo>
                  <a:pt x="34054" y="17508"/>
                </a:lnTo>
                <a:cubicBezTo>
                  <a:pt x="34285" y="17275"/>
                  <a:pt x="34285" y="16897"/>
                  <a:pt x="34054" y="16664"/>
                </a:cubicBezTo>
                <a:lnTo>
                  <a:pt x="27322" y="9933"/>
                </a:lnTo>
                <a:cubicBezTo>
                  <a:pt x="27090" y="9698"/>
                  <a:pt x="27090" y="9320"/>
                  <a:pt x="27322" y="9085"/>
                </a:cubicBezTo>
                <a:lnTo>
                  <a:pt x="27327" y="9081"/>
                </a:lnTo>
                <a:cubicBezTo>
                  <a:pt x="27559" y="8848"/>
                  <a:pt x="28017" y="8635"/>
                  <a:pt x="28345" y="8601"/>
                </a:cubicBezTo>
                <a:cubicBezTo>
                  <a:pt x="28345" y="8601"/>
                  <a:pt x="29258" y="8515"/>
                  <a:pt x="29825" y="7947"/>
                </a:cubicBezTo>
                <a:cubicBezTo>
                  <a:pt x="30817" y="6972"/>
                  <a:pt x="30823" y="5372"/>
                  <a:pt x="29840" y="4389"/>
                </a:cubicBezTo>
                <a:cubicBezTo>
                  <a:pt x="29350" y="3899"/>
                  <a:pt x="28709" y="3655"/>
                  <a:pt x="28068" y="3655"/>
                </a:cubicBezTo>
                <a:cubicBezTo>
                  <a:pt x="27420" y="3655"/>
                  <a:pt x="26771" y="3905"/>
                  <a:pt x="26280" y="4404"/>
                </a:cubicBezTo>
                <a:cubicBezTo>
                  <a:pt x="25716" y="4969"/>
                  <a:pt x="25628" y="5887"/>
                  <a:pt x="25628" y="5887"/>
                </a:cubicBezTo>
                <a:cubicBezTo>
                  <a:pt x="25596" y="6210"/>
                  <a:pt x="25381" y="6670"/>
                  <a:pt x="25146" y="6903"/>
                </a:cubicBezTo>
                <a:lnTo>
                  <a:pt x="25144" y="6907"/>
                </a:lnTo>
                <a:cubicBezTo>
                  <a:pt x="25027" y="7023"/>
                  <a:pt x="24873" y="7081"/>
                  <a:pt x="24720" y="7081"/>
                </a:cubicBezTo>
                <a:cubicBezTo>
                  <a:pt x="24567" y="7081"/>
                  <a:pt x="24414" y="7023"/>
                  <a:pt x="24296" y="6907"/>
                </a:cubicBezTo>
                <a:lnTo>
                  <a:pt x="17567" y="176"/>
                </a:lnTo>
                <a:cubicBezTo>
                  <a:pt x="17450" y="59"/>
                  <a:pt x="17297" y="1"/>
                  <a:pt x="17145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</a:rPr>
              <a:t>hasSize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Categories 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SizeRanges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27" name="CustomShape 15"/>
          <p:cNvSpPr/>
          <p:nvPr/>
        </p:nvSpPr>
        <p:spPr>
          <a:xfrm>
            <a:off x="6130080" y="4725360"/>
            <a:ext cx="2074680" cy="1891080"/>
          </a:xfrm>
          <a:custGeom>
            <a:avLst/>
            <a:gdLst/>
            <a:ahLst/>
            <a:rect l="l" t="t" r="r" b="b"/>
            <a:pathLst>
              <a:path w="34286" h="34168">
                <a:moveTo>
                  <a:pt x="17145" y="1"/>
                </a:moveTo>
                <a:cubicBezTo>
                  <a:pt x="16992" y="1"/>
                  <a:pt x="16839" y="59"/>
                  <a:pt x="16722" y="176"/>
                </a:cubicBezTo>
                <a:lnTo>
                  <a:pt x="16686" y="210"/>
                </a:lnTo>
                <a:cubicBezTo>
                  <a:pt x="16681" y="215"/>
                  <a:pt x="16681" y="220"/>
                  <a:pt x="16676" y="225"/>
                </a:cubicBezTo>
                <a:lnTo>
                  <a:pt x="11966" y="4935"/>
                </a:lnTo>
                <a:lnTo>
                  <a:pt x="9984" y="6917"/>
                </a:lnTo>
                <a:cubicBezTo>
                  <a:pt x="9756" y="7149"/>
                  <a:pt x="9758" y="7521"/>
                  <a:pt x="9988" y="7751"/>
                </a:cubicBezTo>
                <a:lnTo>
                  <a:pt x="10048" y="7810"/>
                </a:lnTo>
                <a:cubicBezTo>
                  <a:pt x="10290" y="8021"/>
                  <a:pt x="10698" y="8211"/>
                  <a:pt x="11002" y="8239"/>
                </a:cubicBezTo>
                <a:cubicBezTo>
                  <a:pt x="11002" y="8239"/>
                  <a:pt x="11759" y="8319"/>
                  <a:pt x="12317" y="8760"/>
                </a:cubicBezTo>
                <a:cubicBezTo>
                  <a:pt x="12404" y="8821"/>
                  <a:pt x="12487" y="8887"/>
                  <a:pt x="12562" y="8963"/>
                </a:cubicBezTo>
                <a:cubicBezTo>
                  <a:pt x="13552" y="9938"/>
                  <a:pt x="13559" y="11536"/>
                  <a:pt x="12576" y="12516"/>
                </a:cubicBezTo>
                <a:cubicBezTo>
                  <a:pt x="12086" y="13006"/>
                  <a:pt x="11445" y="13250"/>
                  <a:pt x="10804" y="13250"/>
                </a:cubicBezTo>
                <a:cubicBezTo>
                  <a:pt x="10156" y="13250"/>
                  <a:pt x="9509" y="13001"/>
                  <a:pt x="9018" y="12502"/>
                </a:cubicBezTo>
                <a:cubicBezTo>
                  <a:pt x="8939" y="12421"/>
                  <a:pt x="8869" y="12335"/>
                  <a:pt x="8807" y="12241"/>
                </a:cubicBezTo>
                <a:cubicBezTo>
                  <a:pt x="8376" y="11683"/>
                  <a:pt x="8300" y="10944"/>
                  <a:pt x="8300" y="10944"/>
                </a:cubicBezTo>
                <a:cubicBezTo>
                  <a:pt x="8271" y="10652"/>
                  <a:pt x="8094" y="10264"/>
                  <a:pt x="7894" y="10017"/>
                </a:cubicBezTo>
                <a:cubicBezTo>
                  <a:pt x="7890" y="10013"/>
                  <a:pt x="7887" y="10008"/>
                  <a:pt x="7883" y="10005"/>
                </a:cubicBezTo>
                <a:lnTo>
                  <a:pt x="7810" y="9933"/>
                </a:lnTo>
                <a:cubicBezTo>
                  <a:pt x="7697" y="9818"/>
                  <a:pt x="7544" y="9756"/>
                  <a:pt x="7388" y="9756"/>
                </a:cubicBezTo>
                <a:cubicBezTo>
                  <a:pt x="7313" y="9756"/>
                  <a:pt x="7238" y="9770"/>
                  <a:pt x="7166" y="9799"/>
                </a:cubicBezTo>
                <a:cubicBezTo>
                  <a:pt x="7096" y="9828"/>
                  <a:pt x="7029" y="9871"/>
                  <a:pt x="6974" y="9924"/>
                </a:cubicBezTo>
                <a:lnTo>
                  <a:pt x="5908" y="10990"/>
                </a:lnTo>
                <a:lnTo>
                  <a:pt x="282" y="16618"/>
                </a:lnTo>
                <a:cubicBezTo>
                  <a:pt x="277" y="16623"/>
                  <a:pt x="270" y="16624"/>
                  <a:pt x="265" y="16628"/>
                </a:cubicBezTo>
                <a:lnTo>
                  <a:pt x="236" y="16662"/>
                </a:lnTo>
                <a:cubicBezTo>
                  <a:pt x="0" y="16896"/>
                  <a:pt x="0" y="17275"/>
                  <a:pt x="236" y="17510"/>
                </a:cubicBezTo>
                <a:lnTo>
                  <a:pt x="6965" y="24238"/>
                </a:lnTo>
                <a:cubicBezTo>
                  <a:pt x="7082" y="24355"/>
                  <a:pt x="7235" y="24414"/>
                  <a:pt x="7388" y="24414"/>
                </a:cubicBezTo>
                <a:cubicBezTo>
                  <a:pt x="7541" y="24414"/>
                  <a:pt x="7695" y="24355"/>
                  <a:pt x="7811" y="24238"/>
                </a:cubicBezTo>
                <a:lnTo>
                  <a:pt x="7882" y="24168"/>
                </a:lnTo>
                <a:cubicBezTo>
                  <a:pt x="8115" y="23932"/>
                  <a:pt x="8330" y="23478"/>
                  <a:pt x="8364" y="23150"/>
                </a:cubicBezTo>
                <a:cubicBezTo>
                  <a:pt x="8364" y="23150"/>
                  <a:pt x="8450" y="22237"/>
                  <a:pt x="9016" y="21669"/>
                </a:cubicBezTo>
                <a:cubicBezTo>
                  <a:pt x="9506" y="21169"/>
                  <a:pt x="10154" y="20919"/>
                  <a:pt x="10803" y="20919"/>
                </a:cubicBezTo>
                <a:cubicBezTo>
                  <a:pt x="11444" y="20919"/>
                  <a:pt x="12085" y="21163"/>
                  <a:pt x="12574" y="21653"/>
                </a:cubicBezTo>
                <a:cubicBezTo>
                  <a:pt x="13559" y="22637"/>
                  <a:pt x="13552" y="24236"/>
                  <a:pt x="12559" y="25211"/>
                </a:cubicBezTo>
                <a:cubicBezTo>
                  <a:pt x="11994" y="25777"/>
                  <a:pt x="11081" y="25867"/>
                  <a:pt x="11081" y="25867"/>
                </a:cubicBezTo>
                <a:cubicBezTo>
                  <a:pt x="10753" y="25898"/>
                  <a:pt x="10295" y="26116"/>
                  <a:pt x="10063" y="26346"/>
                </a:cubicBezTo>
                <a:lnTo>
                  <a:pt x="9989" y="26419"/>
                </a:lnTo>
                <a:cubicBezTo>
                  <a:pt x="9758" y="26653"/>
                  <a:pt x="9758" y="27030"/>
                  <a:pt x="9989" y="27264"/>
                </a:cubicBezTo>
                <a:lnTo>
                  <a:pt x="16722" y="33995"/>
                </a:lnTo>
                <a:cubicBezTo>
                  <a:pt x="16839" y="34110"/>
                  <a:pt x="16991" y="34168"/>
                  <a:pt x="17144" y="34168"/>
                </a:cubicBezTo>
                <a:cubicBezTo>
                  <a:pt x="17296" y="34168"/>
                  <a:pt x="17448" y="34110"/>
                  <a:pt x="17565" y="33995"/>
                </a:cubicBezTo>
                <a:lnTo>
                  <a:pt x="24296" y="27264"/>
                </a:lnTo>
                <a:cubicBezTo>
                  <a:pt x="24414" y="27148"/>
                  <a:pt x="24567" y="27090"/>
                  <a:pt x="24720" y="27090"/>
                </a:cubicBezTo>
                <a:cubicBezTo>
                  <a:pt x="24873" y="27090"/>
                  <a:pt x="25027" y="27148"/>
                  <a:pt x="25144" y="27264"/>
                </a:cubicBezTo>
                <a:lnTo>
                  <a:pt x="25264" y="27384"/>
                </a:lnTo>
                <a:cubicBezTo>
                  <a:pt x="25496" y="27619"/>
                  <a:pt x="25712" y="28077"/>
                  <a:pt x="25743" y="28402"/>
                </a:cubicBezTo>
                <a:cubicBezTo>
                  <a:pt x="25743" y="28402"/>
                  <a:pt x="25832" y="29315"/>
                  <a:pt x="26399" y="29883"/>
                </a:cubicBezTo>
                <a:cubicBezTo>
                  <a:pt x="26888" y="30368"/>
                  <a:pt x="27526" y="30611"/>
                  <a:pt x="28165" y="30611"/>
                </a:cubicBezTo>
                <a:cubicBezTo>
                  <a:pt x="28806" y="30611"/>
                  <a:pt x="29447" y="30366"/>
                  <a:pt x="29936" y="29878"/>
                </a:cubicBezTo>
                <a:cubicBezTo>
                  <a:pt x="30913" y="28901"/>
                  <a:pt x="30914" y="27319"/>
                  <a:pt x="29943" y="26340"/>
                </a:cubicBezTo>
                <a:lnTo>
                  <a:pt x="29943" y="26340"/>
                </a:lnTo>
                <a:lnTo>
                  <a:pt x="29943" y="26344"/>
                </a:lnTo>
                <a:cubicBezTo>
                  <a:pt x="29373" y="25774"/>
                  <a:pt x="28460" y="25688"/>
                  <a:pt x="28460" y="25688"/>
                </a:cubicBezTo>
                <a:cubicBezTo>
                  <a:pt x="28132" y="25654"/>
                  <a:pt x="27677" y="25439"/>
                  <a:pt x="27442" y="25206"/>
                </a:cubicBezTo>
                <a:lnTo>
                  <a:pt x="27322" y="25084"/>
                </a:lnTo>
                <a:cubicBezTo>
                  <a:pt x="27092" y="24851"/>
                  <a:pt x="27092" y="24475"/>
                  <a:pt x="27322" y="24241"/>
                </a:cubicBezTo>
                <a:lnTo>
                  <a:pt x="34054" y="17508"/>
                </a:lnTo>
                <a:cubicBezTo>
                  <a:pt x="34285" y="17275"/>
                  <a:pt x="34285" y="16897"/>
                  <a:pt x="34054" y="16664"/>
                </a:cubicBezTo>
                <a:lnTo>
                  <a:pt x="27322" y="9933"/>
                </a:lnTo>
                <a:cubicBezTo>
                  <a:pt x="27090" y="9698"/>
                  <a:pt x="27090" y="9320"/>
                  <a:pt x="27322" y="9085"/>
                </a:cubicBezTo>
                <a:lnTo>
                  <a:pt x="27327" y="9081"/>
                </a:lnTo>
                <a:cubicBezTo>
                  <a:pt x="27559" y="8848"/>
                  <a:pt x="28017" y="8635"/>
                  <a:pt x="28345" y="8601"/>
                </a:cubicBezTo>
                <a:cubicBezTo>
                  <a:pt x="28345" y="8601"/>
                  <a:pt x="29258" y="8515"/>
                  <a:pt x="29825" y="7947"/>
                </a:cubicBezTo>
                <a:cubicBezTo>
                  <a:pt x="30817" y="6972"/>
                  <a:pt x="30823" y="5372"/>
                  <a:pt x="29840" y="4389"/>
                </a:cubicBezTo>
                <a:cubicBezTo>
                  <a:pt x="29350" y="3899"/>
                  <a:pt x="28709" y="3655"/>
                  <a:pt x="28068" y="3655"/>
                </a:cubicBezTo>
                <a:cubicBezTo>
                  <a:pt x="27420" y="3655"/>
                  <a:pt x="26771" y="3905"/>
                  <a:pt x="26280" y="4404"/>
                </a:cubicBezTo>
                <a:cubicBezTo>
                  <a:pt x="25716" y="4969"/>
                  <a:pt x="25628" y="5887"/>
                  <a:pt x="25628" y="5887"/>
                </a:cubicBezTo>
                <a:cubicBezTo>
                  <a:pt x="25596" y="6210"/>
                  <a:pt x="25381" y="6670"/>
                  <a:pt x="25146" y="6903"/>
                </a:cubicBezTo>
                <a:lnTo>
                  <a:pt x="25144" y="6907"/>
                </a:lnTo>
                <a:cubicBezTo>
                  <a:pt x="25027" y="7023"/>
                  <a:pt x="24873" y="7081"/>
                  <a:pt x="24720" y="7081"/>
                </a:cubicBezTo>
                <a:cubicBezTo>
                  <a:pt x="24567" y="7081"/>
                  <a:pt x="24414" y="7023"/>
                  <a:pt x="24296" y="6907"/>
                </a:cubicBezTo>
                <a:lnTo>
                  <a:pt x="17567" y="176"/>
                </a:lnTo>
                <a:cubicBezTo>
                  <a:pt x="17450" y="59"/>
                  <a:pt x="17297" y="1"/>
                  <a:pt x="17145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Calibri"/>
              </a:rPr>
              <a:t>   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</a:rPr>
              <a:t>isMadeOf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ProductCategories 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Materials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Inverse of: isMaterialOf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28" name="CustomShape 16"/>
          <p:cNvSpPr/>
          <p:nvPr/>
        </p:nvSpPr>
        <p:spPr>
          <a:xfrm>
            <a:off x="8823960" y="1635840"/>
            <a:ext cx="2063160" cy="1880280"/>
          </a:xfrm>
          <a:custGeom>
            <a:avLst/>
            <a:gdLst/>
            <a:ahLst/>
            <a:rect l="l" t="t" r="r" b="b"/>
            <a:pathLst>
              <a:path w="34090" h="33972">
                <a:moveTo>
                  <a:pt x="17046" y="1"/>
                </a:moveTo>
                <a:cubicBezTo>
                  <a:pt x="16894" y="1"/>
                  <a:pt x="16742" y="59"/>
                  <a:pt x="16626" y="174"/>
                </a:cubicBezTo>
                <a:lnTo>
                  <a:pt x="9933" y="6868"/>
                </a:lnTo>
                <a:cubicBezTo>
                  <a:pt x="9821" y="6978"/>
                  <a:pt x="9670" y="7041"/>
                  <a:pt x="9512" y="7041"/>
                </a:cubicBezTo>
                <a:cubicBezTo>
                  <a:pt x="9354" y="7041"/>
                  <a:pt x="9203" y="6978"/>
                  <a:pt x="9094" y="6868"/>
                </a:cubicBezTo>
                <a:lnTo>
                  <a:pt x="9087" y="6861"/>
                </a:lnTo>
                <a:cubicBezTo>
                  <a:pt x="8857" y="6629"/>
                  <a:pt x="8642" y="6175"/>
                  <a:pt x="8611" y="5850"/>
                </a:cubicBezTo>
                <a:cubicBezTo>
                  <a:pt x="8611" y="5850"/>
                  <a:pt x="8522" y="4941"/>
                  <a:pt x="7959" y="4378"/>
                </a:cubicBezTo>
                <a:cubicBezTo>
                  <a:pt x="7469" y="3863"/>
                  <a:pt x="6813" y="3605"/>
                  <a:pt x="6156" y="3605"/>
                </a:cubicBezTo>
                <a:cubicBezTo>
                  <a:pt x="5520" y="3605"/>
                  <a:pt x="4883" y="3847"/>
                  <a:pt x="4396" y="4333"/>
                </a:cubicBezTo>
                <a:cubicBezTo>
                  <a:pt x="3407" y="5322"/>
                  <a:pt x="3425" y="6932"/>
                  <a:pt x="4435" y="7898"/>
                </a:cubicBezTo>
                <a:cubicBezTo>
                  <a:pt x="5002" y="8462"/>
                  <a:pt x="5908" y="8553"/>
                  <a:pt x="5908" y="8553"/>
                </a:cubicBezTo>
                <a:cubicBezTo>
                  <a:pt x="6232" y="8583"/>
                  <a:pt x="6687" y="8797"/>
                  <a:pt x="6919" y="9027"/>
                </a:cubicBezTo>
                <a:lnTo>
                  <a:pt x="6926" y="9034"/>
                </a:lnTo>
                <a:cubicBezTo>
                  <a:pt x="7156" y="9267"/>
                  <a:pt x="7156" y="9642"/>
                  <a:pt x="6926" y="9875"/>
                </a:cubicBezTo>
                <a:lnTo>
                  <a:pt x="232" y="16567"/>
                </a:lnTo>
                <a:cubicBezTo>
                  <a:pt x="1" y="16798"/>
                  <a:pt x="1" y="17174"/>
                  <a:pt x="232" y="17406"/>
                </a:cubicBezTo>
                <a:lnTo>
                  <a:pt x="6411" y="23585"/>
                </a:lnTo>
                <a:lnTo>
                  <a:pt x="6926" y="24100"/>
                </a:lnTo>
                <a:cubicBezTo>
                  <a:pt x="6969" y="24141"/>
                  <a:pt x="7020" y="24173"/>
                  <a:pt x="7073" y="24197"/>
                </a:cubicBezTo>
                <a:cubicBezTo>
                  <a:pt x="7158" y="24244"/>
                  <a:pt x="7250" y="24269"/>
                  <a:pt x="7345" y="24273"/>
                </a:cubicBezTo>
                <a:cubicBezTo>
                  <a:pt x="7503" y="24273"/>
                  <a:pt x="7654" y="24211"/>
                  <a:pt x="7765" y="24101"/>
                </a:cubicBezTo>
                <a:lnTo>
                  <a:pt x="7839" y="24027"/>
                </a:lnTo>
                <a:cubicBezTo>
                  <a:pt x="8069" y="23796"/>
                  <a:pt x="8283" y="23341"/>
                  <a:pt x="8318" y="23013"/>
                </a:cubicBezTo>
                <a:cubicBezTo>
                  <a:pt x="8318" y="23013"/>
                  <a:pt x="8405" y="22107"/>
                  <a:pt x="8967" y="21541"/>
                </a:cubicBezTo>
                <a:cubicBezTo>
                  <a:pt x="9183" y="21324"/>
                  <a:pt x="9437" y="21149"/>
                  <a:pt x="9717" y="21026"/>
                </a:cubicBezTo>
                <a:cubicBezTo>
                  <a:pt x="10047" y="20876"/>
                  <a:pt x="10396" y="20805"/>
                  <a:pt x="10740" y="20805"/>
                </a:cubicBezTo>
                <a:cubicBezTo>
                  <a:pt x="11539" y="20805"/>
                  <a:pt x="12316" y="21191"/>
                  <a:pt x="12792" y="21886"/>
                </a:cubicBezTo>
                <a:cubicBezTo>
                  <a:pt x="13474" y="22879"/>
                  <a:pt x="13347" y="24218"/>
                  <a:pt x="12490" y="25064"/>
                </a:cubicBezTo>
                <a:cubicBezTo>
                  <a:pt x="12119" y="25437"/>
                  <a:pt x="11599" y="25600"/>
                  <a:pt x="11289" y="25668"/>
                </a:cubicBezTo>
                <a:cubicBezTo>
                  <a:pt x="11157" y="25704"/>
                  <a:pt x="11023" y="25732"/>
                  <a:pt x="10887" y="25749"/>
                </a:cubicBezTo>
                <a:cubicBezTo>
                  <a:pt x="10830" y="25757"/>
                  <a:pt x="10775" y="25769"/>
                  <a:pt x="10722" y="25785"/>
                </a:cubicBezTo>
                <a:cubicBezTo>
                  <a:pt x="10456" y="25871"/>
                  <a:pt x="10173" y="26027"/>
                  <a:pt x="10008" y="26193"/>
                </a:cubicBezTo>
                <a:lnTo>
                  <a:pt x="9933" y="26265"/>
                </a:lnTo>
                <a:cubicBezTo>
                  <a:pt x="9699" y="26497"/>
                  <a:pt x="9699" y="26875"/>
                  <a:pt x="9933" y="27106"/>
                </a:cubicBezTo>
                <a:lnTo>
                  <a:pt x="11412" y="28584"/>
                </a:lnTo>
                <a:lnTo>
                  <a:pt x="16625" y="33798"/>
                </a:lnTo>
                <a:cubicBezTo>
                  <a:pt x="16736" y="33908"/>
                  <a:pt x="16887" y="33972"/>
                  <a:pt x="17043" y="33972"/>
                </a:cubicBezTo>
                <a:cubicBezTo>
                  <a:pt x="17198" y="33970"/>
                  <a:pt x="17347" y="33910"/>
                  <a:pt x="17459" y="33802"/>
                </a:cubicBezTo>
                <a:lnTo>
                  <a:pt x="20636" y="30627"/>
                </a:lnTo>
                <a:lnTo>
                  <a:pt x="24073" y="27189"/>
                </a:lnTo>
                <a:cubicBezTo>
                  <a:pt x="24300" y="26955"/>
                  <a:pt x="24300" y="26581"/>
                  <a:pt x="24073" y="26348"/>
                </a:cubicBezTo>
                <a:lnTo>
                  <a:pt x="23953" y="26231"/>
                </a:lnTo>
                <a:cubicBezTo>
                  <a:pt x="23722" y="26001"/>
                  <a:pt x="23267" y="25783"/>
                  <a:pt x="22942" y="25754"/>
                </a:cubicBezTo>
                <a:cubicBezTo>
                  <a:pt x="22942" y="25754"/>
                  <a:pt x="22033" y="25665"/>
                  <a:pt x="21470" y="25100"/>
                </a:cubicBezTo>
                <a:cubicBezTo>
                  <a:pt x="20528" y="24086"/>
                  <a:pt x="20569" y="22503"/>
                  <a:pt x="21561" y="21539"/>
                </a:cubicBezTo>
                <a:cubicBezTo>
                  <a:pt x="22056" y="21057"/>
                  <a:pt x="22698" y="20816"/>
                  <a:pt x="23340" y="20816"/>
                </a:cubicBezTo>
                <a:cubicBezTo>
                  <a:pt x="23985" y="20816"/>
                  <a:pt x="24629" y="21059"/>
                  <a:pt x="25125" y="21544"/>
                </a:cubicBezTo>
                <a:cubicBezTo>
                  <a:pt x="25687" y="22107"/>
                  <a:pt x="25774" y="23017"/>
                  <a:pt x="25774" y="23017"/>
                </a:cubicBezTo>
                <a:cubicBezTo>
                  <a:pt x="25807" y="23341"/>
                  <a:pt x="26021" y="23796"/>
                  <a:pt x="26253" y="24027"/>
                </a:cubicBezTo>
                <a:lnTo>
                  <a:pt x="26325" y="24101"/>
                </a:lnTo>
                <a:cubicBezTo>
                  <a:pt x="26441" y="24216"/>
                  <a:pt x="26592" y="24274"/>
                  <a:pt x="26744" y="24274"/>
                </a:cubicBezTo>
                <a:cubicBezTo>
                  <a:pt x="26891" y="24274"/>
                  <a:pt x="27038" y="24219"/>
                  <a:pt x="27152" y="24110"/>
                </a:cubicBezTo>
                <a:lnTo>
                  <a:pt x="29878" y="21384"/>
                </a:lnTo>
                <a:lnTo>
                  <a:pt x="33774" y="17487"/>
                </a:lnTo>
                <a:cubicBezTo>
                  <a:pt x="33779" y="17482"/>
                  <a:pt x="33786" y="17482"/>
                  <a:pt x="33791" y="17476"/>
                </a:cubicBezTo>
                <a:lnTo>
                  <a:pt x="33860" y="17408"/>
                </a:lnTo>
                <a:cubicBezTo>
                  <a:pt x="34090" y="17174"/>
                  <a:pt x="34090" y="16798"/>
                  <a:pt x="33860" y="16567"/>
                </a:cubicBezTo>
                <a:lnTo>
                  <a:pt x="27166" y="9875"/>
                </a:lnTo>
                <a:cubicBezTo>
                  <a:pt x="26934" y="9643"/>
                  <a:pt x="26934" y="9267"/>
                  <a:pt x="27166" y="9036"/>
                </a:cubicBezTo>
                <a:lnTo>
                  <a:pt x="27283" y="8914"/>
                </a:lnTo>
                <a:cubicBezTo>
                  <a:pt x="27513" y="8684"/>
                  <a:pt x="27973" y="8469"/>
                  <a:pt x="28297" y="8437"/>
                </a:cubicBezTo>
                <a:cubicBezTo>
                  <a:pt x="28297" y="8437"/>
                  <a:pt x="29203" y="8349"/>
                  <a:pt x="29770" y="7786"/>
                </a:cubicBezTo>
                <a:cubicBezTo>
                  <a:pt x="30769" y="6818"/>
                  <a:pt x="30782" y="5219"/>
                  <a:pt x="29799" y="4235"/>
                </a:cubicBezTo>
                <a:cubicBezTo>
                  <a:pt x="29311" y="3748"/>
                  <a:pt x="28674" y="3505"/>
                  <a:pt x="28036" y="3505"/>
                </a:cubicBezTo>
                <a:cubicBezTo>
                  <a:pt x="27385" y="3505"/>
                  <a:pt x="26735" y="3758"/>
                  <a:pt x="26246" y="4263"/>
                </a:cubicBezTo>
                <a:cubicBezTo>
                  <a:pt x="25685" y="4826"/>
                  <a:pt x="25594" y="5735"/>
                  <a:pt x="25594" y="5735"/>
                </a:cubicBezTo>
                <a:cubicBezTo>
                  <a:pt x="25563" y="6060"/>
                  <a:pt x="25350" y="6514"/>
                  <a:pt x="25119" y="6746"/>
                </a:cubicBezTo>
                <a:lnTo>
                  <a:pt x="24998" y="6866"/>
                </a:lnTo>
                <a:cubicBezTo>
                  <a:pt x="24883" y="6982"/>
                  <a:pt x="24731" y="7040"/>
                  <a:pt x="24579" y="7040"/>
                </a:cubicBezTo>
                <a:cubicBezTo>
                  <a:pt x="24427" y="7040"/>
                  <a:pt x="24275" y="6982"/>
                  <a:pt x="24159" y="6866"/>
                </a:cubicBezTo>
                <a:lnTo>
                  <a:pt x="17466" y="174"/>
                </a:lnTo>
                <a:cubicBezTo>
                  <a:pt x="17350" y="59"/>
                  <a:pt x="17198" y="1"/>
                  <a:pt x="17046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hasContactInfo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SexShop 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ContactInfo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29" name="CustomShape 17"/>
          <p:cNvSpPr/>
          <p:nvPr/>
        </p:nvSpPr>
        <p:spPr>
          <a:xfrm>
            <a:off x="10068480" y="4919760"/>
            <a:ext cx="2074680" cy="1891080"/>
          </a:xfrm>
          <a:custGeom>
            <a:avLst/>
            <a:gdLst/>
            <a:ahLst/>
            <a:rect l="l" t="t" r="r" b="b"/>
            <a:pathLst>
              <a:path w="34286" h="34168">
                <a:moveTo>
                  <a:pt x="17145" y="1"/>
                </a:moveTo>
                <a:cubicBezTo>
                  <a:pt x="16992" y="1"/>
                  <a:pt x="16839" y="59"/>
                  <a:pt x="16722" y="176"/>
                </a:cubicBezTo>
                <a:lnTo>
                  <a:pt x="16686" y="210"/>
                </a:lnTo>
                <a:cubicBezTo>
                  <a:pt x="16681" y="215"/>
                  <a:pt x="16681" y="220"/>
                  <a:pt x="16676" y="225"/>
                </a:cubicBezTo>
                <a:lnTo>
                  <a:pt x="11966" y="4935"/>
                </a:lnTo>
                <a:lnTo>
                  <a:pt x="9984" y="6917"/>
                </a:lnTo>
                <a:cubicBezTo>
                  <a:pt x="9756" y="7149"/>
                  <a:pt x="9758" y="7521"/>
                  <a:pt x="9988" y="7751"/>
                </a:cubicBezTo>
                <a:lnTo>
                  <a:pt x="10048" y="7810"/>
                </a:lnTo>
                <a:cubicBezTo>
                  <a:pt x="10290" y="8021"/>
                  <a:pt x="10698" y="8211"/>
                  <a:pt x="11002" y="8239"/>
                </a:cubicBezTo>
                <a:cubicBezTo>
                  <a:pt x="11002" y="8239"/>
                  <a:pt x="11759" y="8319"/>
                  <a:pt x="12317" y="8760"/>
                </a:cubicBezTo>
                <a:cubicBezTo>
                  <a:pt x="12404" y="8821"/>
                  <a:pt x="12487" y="8887"/>
                  <a:pt x="12562" y="8963"/>
                </a:cubicBezTo>
                <a:cubicBezTo>
                  <a:pt x="13552" y="9938"/>
                  <a:pt x="13559" y="11536"/>
                  <a:pt x="12576" y="12516"/>
                </a:cubicBezTo>
                <a:cubicBezTo>
                  <a:pt x="12086" y="13006"/>
                  <a:pt x="11445" y="13250"/>
                  <a:pt x="10804" y="13250"/>
                </a:cubicBezTo>
                <a:cubicBezTo>
                  <a:pt x="10156" y="13250"/>
                  <a:pt x="9509" y="13001"/>
                  <a:pt x="9018" y="12502"/>
                </a:cubicBezTo>
                <a:cubicBezTo>
                  <a:pt x="8939" y="12421"/>
                  <a:pt x="8869" y="12335"/>
                  <a:pt x="8807" y="12241"/>
                </a:cubicBezTo>
                <a:cubicBezTo>
                  <a:pt x="8376" y="11683"/>
                  <a:pt x="8300" y="10944"/>
                  <a:pt x="8300" y="10944"/>
                </a:cubicBezTo>
                <a:cubicBezTo>
                  <a:pt x="8271" y="10652"/>
                  <a:pt x="8094" y="10264"/>
                  <a:pt x="7894" y="10017"/>
                </a:cubicBezTo>
                <a:cubicBezTo>
                  <a:pt x="7890" y="10013"/>
                  <a:pt x="7887" y="10008"/>
                  <a:pt x="7883" y="10005"/>
                </a:cubicBezTo>
                <a:lnTo>
                  <a:pt x="7810" y="9933"/>
                </a:lnTo>
                <a:cubicBezTo>
                  <a:pt x="7697" y="9818"/>
                  <a:pt x="7544" y="9756"/>
                  <a:pt x="7388" y="9756"/>
                </a:cubicBezTo>
                <a:cubicBezTo>
                  <a:pt x="7313" y="9756"/>
                  <a:pt x="7238" y="9770"/>
                  <a:pt x="7166" y="9799"/>
                </a:cubicBezTo>
                <a:cubicBezTo>
                  <a:pt x="7096" y="9828"/>
                  <a:pt x="7029" y="9871"/>
                  <a:pt x="6974" y="9924"/>
                </a:cubicBezTo>
                <a:lnTo>
                  <a:pt x="5908" y="10990"/>
                </a:lnTo>
                <a:lnTo>
                  <a:pt x="282" y="16618"/>
                </a:lnTo>
                <a:cubicBezTo>
                  <a:pt x="277" y="16623"/>
                  <a:pt x="270" y="16624"/>
                  <a:pt x="265" y="16628"/>
                </a:cubicBezTo>
                <a:lnTo>
                  <a:pt x="236" y="16662"/>
                </a:lnTo>
                <a:cubicBezTo>
                  <a:pt x="0" y="16896"/>
                  <a:pt x="0" y="17275"/>
                  <a:pt x="236" y="17510"/>
                </a:cubicBezTo>
                <a:lnTo>
                  <a:pt x="6965" y="24238"/>
                </a:lnTo>
                <a:cubicBezTo>
                  <a:pt x="7082" y="24355"/>
                  <a:pt x="7235" y="24414"/>
                  <a:pt x="7388" y="24414"/>
                </a:cubicBezTo>
                <a:cubicBezTo>
                  <a:pt x="7541" y="24414"/>
                  <a:pt x="7695" y="24355"/>
                  <a:pt x="7811" y="24238"/>
                </a:cubicBezTo>
                <a:lnTo>
                  <a:pt x="7882" y="24168"/>
                </a:lnTo>
                <a:cubicBezTo>
                  <a:pt x="8115" y="23932"/>
                  <a:pt x="8330" y="23478"/>
                  <a:pt x="8364" y="23150"/>
                </a:cubicBezTo>
                <a:cubicBezTo>
                  <a:pt x="8364" y="23150"/>
                  <a:pt x="8450" y="22237"/>
                  <a:pt x="9016" y="21669"/>
                </a:cubicBezTo>
                <a:cubicBezTo>
                  <a:pt x="9506" y="21169"/>
                  <a:pt x="10154" y="20919"/>
                  <a:pt x="10803" y="20919"/>
                </a:cubicBezTo>
                <a:cubicBezTo>
                  <a:pt x="11444" y="20919"/>
                  <a:pt x="12085" y="21163"/>
                  <a:pt x="12574" y="21653"/>
                </a:cubicBezTo>
                <a:cubicBezTo>
                  <a:pt x="13559" y="22637"/>
                  <a:pt x="13552" y="24236"/>
                  <a:pt x="12559" y="25211"/>
                </a:cubicBezTo>
                <a:cubicBezTo>
                  <a:pt x="11994" y="25777"/>
                  <a:pt x="11081" y="25867"/>
                  <a:pt x="11081" y="25867"/>
                </a:cubicBezTo>
                <a:cubicBezTo>
                  <a:pt x="10753" y="25898"/>
                  <a:pt x="10295" y="26116"/>
                  <a:pt x="10063" y="26346"/>
                </a:cubicBezTo>
                <a:lnTo>
                  <a:pt x="9989" y="26419"/>
                </a:lnTo>
                <a:cubicBezTo>
                  <a:pt x="9758" y="26653"/>
                  <a:pt x="9758" y="27030"/>
                  <a:pt x="9989" y="27264"/>
                </a:cubicBezTo>
                <a:lnTo>
                  <a:pt x="16722" y="33995"/>
                </a:lnTo>
                <a:cubicBezTo>
                  <a:pt x="16839" y="34110"/>
                  <a:pt x="16991" y="34168"/>
                  <a:pt x="17144" y="34168"/>
                </a:cubicBezTo>
                <a:cubicBezTo>
                  <a:pt x="17296" y="34168"/>
                  <a:pt x="17448" y="34110"/>
                  <a:pt x="17565" y="33995"/>
                </a:cubicBezTo>
                <a:lnTo>
                  <a:pt x="24296" y="27264"/>
                </a:lnTo>
                <a:cubicBezTo>
                  <a:pt x="24414" y="27148"/>
                  <a:pt x="24567" y="27090"/>
                  <a:pt x="24720" y="27090"/>
                </a:cubicBezTo>
                <a:cubicBezTo>
                  <a:pt x="24873" y="27090"/>
                  <a:pt x="25027" y="27148"/>
                  <a:pt x="25144" y="27264"/>
                </a:cubicBezTo>
                <a:lnTo>
                  <a:pt x="25264" y="27384"/>
                </a:lnTo>
                <a:cubicBezTo>
                  <a:pt x="25496" y="27619"/>
                  <a:pt x="25712" y="28077"/>
                  <a:pt x="25743" y="28402"/>
                </a:cubicBezTo>
                <a:cubicBezTo>
                  <a:pt x="25743" y="28402"/>
                  <a:pt x="25832" y="29315"/>
                  <a:pt x="26399" y="29883"/>
                </a:cubicBezTo>
                <a:cubicBezTo>
                  <a:pt x="26888" y="30368"/>
                  <a:pt x="27526" y="30611"/>
                  <a:pt x="28165" y="30611"/>
                </a:cubicBezTo>
                <a:cubicBezTo>
                  <a:pt x="28806" y="30611"/>
                  <a:pt x="29447" y="30366"/>
                  <a:pt x="29936" y="29878"/>
                </a:cubicBezTo>
                <a:cubicBezTo>
                  <a:pt x="30913" y="28901"/>
                  <a:pt x="30914" y="27319"/>
                  <a:pt x="29943" y="26340"/>
                </a:cubicBezTo>
                <a:lnTo>
                  <a:pt x="29943" y="26340"/>
                </a:lnTo>
                <a:lnTo>
                  <a:pt x="29943" y="26344"/>
                </a:lnTo>
                <a:cubicBezTo>
                  <a:pt x="29373" y="25774"/>
                  <a:pt x="28460" y="25688"/>
                  <a:pt x="28460" y="25688"/>
                </a:cubicBezTo>
                <a:cubicBezTo>
                  <a:pt x="28132" y="25654"/>
                  <a:pt x="27677" y="25439"/>
                  <a:pt x="27442" y="25206"/>
                </a:cubicBezTo>
                <a:lnTo>
                  <a:pt x="27322" y="25084"/>
                </a:lnTo>
                <a:cubicBezTo>
                  <a:pt x="27092" y="24851"/>
                  <a:pt x="27092" y="24475"/>
                  <a:pt x="27322" y="24241"/>
                </a:cubicBezTo>
                <a:lnTo>
                  <a:pt x="34054" y="17508"/>
                </a:lnTo>
                <a:cubicBezTo>
                  <a:pt x="34285" y="17275"/>
                  <a:pt x="34285" y="16897"/>
                  <a:pt x="34054" y="16664"/>
                </a:cubicBezTo>
                <a:lnTo>
                  <a:pt x="27322" y="9933"/>
                </a:lnTo>
                <a:cubicBezTo>
                  <a:pt x="27090" y="9698"/>
                  <a:pt x="27090" y="9320"/>
                  <a:pt x="27322" y="9085"/>
                </a:cubicBezTo>
                <a:lnTo>
                  <a:pt x="27327" y="9081"/>
                </a:lnTo>
                <a:cubicBezTo>
                  <a:pt x="27559" y="8848"/>
                  <a:pt x="28017" y="8635"/>
                  <a:pt x="28345" y="8601"/>
                </a:cubicBezTo>
                <a:cubicBezTo>
                  <a:pt x="28345" y="8601"/>
                  <a:pt x="29258" y="8515"/>
                  <a:pt x="29825" y="7947"/>
                </a:cubicBezTo>
                <a:cubicBezTo>
                  <a:pt x="30817" y="6972"/>
                  <a:pt x="30823" y="5372"/>
                  <a:pt x="29840" y="4389"/>
                </a:cubicBezTo>
                <a:cubicBezTo>
                  <a:pt x="29350" y="3899"/>
                  <a:pt x="28709" y="3655"/>
                  <a:pt x="28068" y="3655"/>
                </a:cubicBezTo>
                <a:cubicBezTo>
                  <a:pt x="27420" y="3655"/>
                  <a:pt x="26771" y="3905"/>
                  <a:pt x="26280" y="4404"/>
                </a:cubicBezTo>
                <a:cubicBezTo>
                  <a:pt x="25716" y="4969"/>
                  <a:pt x="25628" y="5887"/>
                  <a:pt x="25628" y="5887"/>
                </a:cubicBezTo>
                <a:cubicBezTo>
                  <a:pt x="25596" y="6210"/>
                  <a:pt x="25381" y="6670"/>
                  <a:pt x="25146" y="6903"/>
                </a:cubicBezTo>
                <a:lnTo>
                  <a:pt x="25144" y="6907"/>
                </a:lnTo>
                <a:cubicBezTo>
                  <a:pt x="25027" y="7023"/>
                  <a:pt x="24873" y="7081"/>
                  <a:pt x="24720" y="7081"/>
                </a:cubicBezTo>
                <a:cubicBezTo>
                  <a:pt x="24567" y="7081"/>
                  <a:pt x="24414" y="7023"/>
                  <a:pt x="24296" y="6907"/>
                </a:cubicBezTo>
                <a:lnTo>
                  <a:pt x="17567" y="176"/>
                </a:lnTo>
                <a:cubicBezTo>
                  <a:pt x="17450" y="59"/>
                  <a:pt x="17297" y="1"/>
                  <a:pt x="17145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 </a:t>
            </a: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producedBy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ProductCategories 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Range: Manufacturers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30" name="CustomShape 18"/>
          <p:cNvSpPr/>
          <p:nvPr/>
        </p:nvSpPr>
        <p:spPr>
          <a:xfrm>
            <a:off x="10091880" y="3006360"/>
            <a:ext cx="2062800" cy="1880640"/>
          </a:xfrm>
          <a:custGeom>
            <a:avLst/>
            <a:gdLst/>
            <a:ahLst/>
            <a:rect l="l" t="t" r="r" b="b"/>
            <a:pathLst>
              <a:path w="34089" h="33974">
                <a:moveTo>
                  <a:pt x="17044" y="0"/>
                </a:moveTo>
                <a:cubicBezTo>
                  <a:pt x="16893" y="2"/>
                  <a:pt x="16750" y="60"/>
                  <a:pt x="16640" y="163"/>
                </a:cubicBezTo>
                <a:lnTo>
                  <a:pt x="12729" y="4075"/>
                </a:lnTo>
                <a:lnTo>
                  <a:pt x="12729" y="4070"/>
                </a:lnTo>
                <a:lnTo>
                  <a:pt x="10005" y="6793"/>
                </a:lnTo>
                <a:cubicBezTo>
                  <a:pt x="9890" y="6904"/>
                  <a:pt x="9742" y="6959"/>
                  <a:pt x="9595" y="6959"/>
                </a:cubicBezTo>
                <a:cubicBezTo>
                  <a:pt x="9444" y="6959"/>
                  <a:pt x="9293" y="6901"/>
                  <a:pt x="9178" y="6787"/>
                </a:cubicBezTo>
                <a:lnTo>
                  <a:pt x="9104" y="6713"/>
                </a:lnTo>
                <a:cubicBezTo>
                  <a:pt x="8874" y="6481"/>
                  <a:pt x="8660" y="6026"/>
                  <a:pt x="8625" y="5702"/>
                </a:cubicBezTo>
                <a:cubicBezTo>
                  <a:pt x="8625" y="5702"/>
                  <a:pt x="8539" y="4792"/>
                  <a:pt x="7976" y="4229"/>
                </a:cubicBezTo>
                <a:cubicBezTo>
                  <a:pt x="7478" y="3726"/>
                  <a:pt x="6821" y="3474"/>
                  <a:pt x="6165" y="3474"/>
                </a:cubicBezTo>
                <a:cubicBezTo>
                  <a:pt x="5524" y="3474"/>
                  <a:pt x="4883" y="3714"/>
                  <a:pt x="4388" y="4197"/>
                </a:cubicBezTo>
                <a:cubicBezTo>
                  <a:pt x="3384" y="5172"/>
                  <a:pt x="3354" y="6775"/>
                  <a:pt x="4322" y="7785"/>
                </a:cubicBezTo>
                <a:cubicBezTo>
                  <a:pt x="4884" y="8350"/>
                  <a:pt x="5795" y="8439"/>
                  <a:pt x="5795" y="8439"/>
                </a:cubicBezTo>
                <a:cubicBezTo>
                  <a:pt x="6118" y="8468"/>
                  <a:pt x="6573" y="8686"/>
                  <a:pt x="6804" y="8916"/>
                </a:cubicBezTo>
                <a:lnTo>
                  <a:pt x="6924" y="9033"/>
                </a:lnTo>
                <a:cubicBezTo>
                  <a:pt x="7153" y="9267"/>
                  <a:pt x="7153" y="9641"/>
                  <a:pt x="6924" y="9874"/>
                </a:cubicBezTo>
                <a:lnTo>
                  <a:pt x="3488" y="13310"/>
                </a:lnTo>
                <a:lnTo>
                  <a:pt x="310" y="16487"/>
                </a:lnTo>
                <a:lnTo>
                  <a:pt x="233" y="16566"/>
                </a:lnTo>
                <a:cubicBezTo>
                  <a:pt x="1" y="16798"/>
                  <a:pt x="1" y="17174"/>
                  <a:pt x="233" y="17405"/>
                </a:cubicBezTo>
                <a:lnTo>
                  <a:pt x="6926" y="24099"/>
                </a:lnTo>
                <a:cubicBezTo>
                  <a:pt x="7156" y="24332"/>
                  <a:pt x="7156" y="24706"/>
                  <a:pt x="6926" y="24938"/>
                </a:cubicBezTo>
                <a:lnTo>
                  <a:pt x="6919" y="24945"/>
                </a:lnTo>
                <a:cubicBezTo>
                  <a:pt x="6688" y="25177"/>
                  <a:pt x="6233" y="25391"/>
                  <a:pt x="5908" y="25420"/>
                </a:cubicBezTo>
                <a:cubicBezTo>
                  <a:pt x="5908" y="25420"/>
                  <a:pt x="4999" y="25511"/>
                  <a:pt x="4436" y="26074"/>
                </a:cubicBezTo>
                <a:cubicBezTo>
                  <a:pt x="3478" y="27047"/>
                  <a:pt x="3485" y="28613"/>
                  <a:pt x="4451" y="29579"/>
                </a:cubicBezTo>
                <a:cubicBezTo>
                  <a:pt x="4938" y="30065"/>
                  <a:pt x="5575" y="30309"/>
                  <a:pt x="6213" y="30309"/>
                </a:cubicBezTo>
                <a:cubicBezTo>
                  <a:pt x="6843" y="30309"/>
                  <a:pt x="7473" y="30072"/>
                  <a:pt x="7958" y="29596"/>
                </a:cubicBezTo>
                <a:cubicBezTo>
                  <a:pt x="8522" y="29031"/>
                  <a:pt x="8608" y="28125"/>
                  <a:pt x="8608" y="28125"/>
                </a:cubicBezTo>
                <a:cubicBezTo>
                  <a:pt x="8642" y="27797"/>
                  <a:pt x="8857" y="27341"/>
                  <a:pt x="9087" y="27111"/>
                </a:cubicBezTo>
                <a:lnTo>
                  <a:pt x="9090" y="27107"/>
                </a:lnTo>
                <a:cubicBezTo>
                  <a:pt x="9204" y="26996"/>
                  <a:pt x="9355" y="26934"/>
                  <a:pt x="9513" y="26934"/>
                </a:cubicBezTo>
                <a:cubicBezTo>
                  <a:pt x="9669" y="26934"/>
                  <a:pt x="9820" y="26996"/>
                  <a:pt x="9930" y="27107"/>
                </a:cubicBezTo>
                <a:lnTo>
                  <a:pt x="16623" y="33801"/>
                </a:lnTo>
                <a:cubicBezTo>
                  <a:pt x="16741" y="33916"/>
                  <a:pt x="16893" y="33973"/>
                  <a:pt x="17045" y="33973"/>
                </a:cubicBezTo>
                <a:cubicBezTo>
                  <a:pt x="17198" y="33973"/>
                  <a:pt x="17350" y="33916"/>
                  <a:pt x="17468" y="33801"/>
                </a:cubicBezTo>
                <a:lnTo>
                  <a:pt x="24161" y="27107"/>
                </a:lnTo>
                <a:cubicBezTo>
                  <a:pt x="24391" y="26874"/>
                  <a:pt x="24391" y="26500"/>
                  <a:pt x="24161" y="26266"/>
                </a:cubicBezTo>
                <a:lnTo>
                  <a:pt x="24082" y="26193"/>
                </a:lnTo>
                <a:cubicBezTo>
                  <a:pt x="23852" y="25963"/>
                  <a:pt x="23396" y="25746"/>
                  <a:pt x="23073" y="25714"/>
                </a:cubicBezTo>
                <a:cubicBezTo>
                  <a:pt x="23073" y="25714"/>
                  <a:pt x="22167" y="25628"/>
                  <a:pt x="21600" y="25063"/>
                </a:cubicBezTo>
                <a:cubicBezTo>
                  <a:pt x="20626" y="24092"/>
                  <a:pt x="20631" y="22513"/>
                  <a:pt x="21600" y="21541"/>
                </a:cubicBezTo>
                <a:cubicBezTo>
                  <a:pt x="22087" y="21055"/>
                  <a:pt x="22725" y="20812"/>
                  <a:pt x="23362" y="20812"/>
                </a:cubicBezTo>
                <a:cubicBezTo>
                  <a:pt x="24000" y="20812"/>
                  <a:pt x="24637" y="21055"/>
                  <a:pt x="25124" y="21541"/>
                </a:cubicBezTo>
                <a:cubicBezTo>
                  <a:pt x="25685" y="22104"/>
                  <a:pt x="25776" y="23016"/>
                  <a:pt x="25776" y="23016"/>
                </a:cubicBezTo>
                <a:cubicBezTo>
                  <a:pt x="25805" y="23338"/>
                  <a:pt x="26022" y="23793"/>
                  <a:pt x="26252" y="24025"/>
                </a:cubicBezTo>
                <a:lnTo>
                  <a:pt x="26325" y="24099"/>
                </a:lnTo>
                <a:cubicBezTo>
                  <a:pt x="26437" y="24209"/>
                  <a:pt x="26588" y="24270"/>
                  <a:pt x="26746" y="24270"/>
                </a:cubicBezTo>
                <a:cubicBezTo>
                  <a:pt x="26902" y="24270"/>
                  <a:pt x="27053" y="24209"/>
                  <a:pt x="27165" y="24099"/>
                </a:cubicBezTo>
                <a:lnTo>
                  <a:pt x="33858" y="17405"/>
                </a:lnTo>
                <a:cubicBezTo>
                  <a:pt x="34088" y="17172"/>
                  <a:pt x="34087" y="16798"/>
                  <a:pt x="33855" y="16566"/>
                </a:cubicBezTo>
                <a:lnTo>
                  <a:pt x="28225" y="10937"/>
                </a:lnTo>
                <a:lnTo>
                  <a:pt x="27163" y="9874"/>
                </a:lnTo>
                <a:cubicBezTo>
                  <a:pt x="27051" y="9763"/>
                  <a:pt x="26900" y="9701"/>
                  <a:pt x="26742" y="9701"/>
                </a:cubicBezTo>
                <a:cubicBezTo>
                  <a:pt x="26585" y="9701"/>
                  <a:pt x="26434" y="9763"/>
                  <a:pt x="26322" y="9874"/>
                </a:cubicBezTo>
                <a:lnTo>
                  <a:pt x="26252" y="9945"/>
                </a:lnTo>
                <a:cubicBezTo>
                  <a:pt x="26022" y="10176"/>
                  <a:pt x="25807" y="10631"/>
                  <a:pt x="25773" y="10959"/>
                </a:cubicBezTo>
                <a:cubicBezTo>
                  <a:pt x="25773" y="10959"/>
                  <a:pt x="25687" y="11865"/>
                  <a:pt x="25124" y="12430"/>
                </a:cubicBezTo>
                <a:cubicBezTo>
                  <a:pt x="24657" y="12897"/>
                  <a:pt x="24024" y="13159"/>
                  <a:pt x="23363" y="13159"/>
                </a:cubicBezTo>
                <a:cubicBezTo>
                  <a:pt x="23351" y="13159"/>
                  <a:pt x="23341" y="13156"/>
                  <a:pt x="23329" y="13156"/>
                </a:cubicBezTo>
                <a:cubicBezTo>
                  <a:pt x="23312" y="13156"/>
                  <a:pt x="23293" y="13161"/>
                  <a:pt x="23276" y="13161"/>
                </a:cubicBezTo>
                <a:cubicBezTo>
                  <a:pt x="22268" y="13161"/>
                  <a:pt x="21358" y="12553"/>
                  <a:pt x="20974" y="11623"/>
                </a:cubicBezTo>
                <a:cubicBezTo>
                  <a:pt x="20588" y="10691"/>
                  <a:pt x="20801" y="9620"/>
                  <a:pt x="21513" y="8908"/>
                </a:cubicBezTo>
                <a:cubicBezTo>
                  <a:pt x="22076" y="8345"/>
                  <a:pt x="22987" y="8257"/>
                  <a:pt x="22987" y="8257"/>
                </a:cubicBezTo>
                <a:cubicBezTo>
                  <a:pt x="23310" y="8228"/>
                  <a:pt x="23765" y="8010"/>
                  <a:pt x="23996" y="7779"/>
                </a:cubicBezTo>
                <a:lnTo>
                  <a:pt x="24117" y="7662"/>
                </a:lnTo>
                <a:cubicBezTo>
                  <a:pt x="24345" y="7432"/>
                  <a:pt x="24347" y="7063"/>
                  <a:pt x="24122" y="6831"/>
                </a:cubicBezTo>
                <a:lnTo>
                  <a:pt x="23358" y="6067"/>
                </a:lnTo>
                <a:lnTo>
                  <a:pt x="17464" y="174"/>
                </a:lnTo>
                <a:cubicBezTo>
                  <a:pt x="17353" y="64"/>
                  <a:pt x="17202" y="0"/>
                  <a:pt x="17044" y="0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salesAt</a:t>
            </a:r>
            <a:endParaRPr b="0" lang="el-GR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SexShop 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CustomerCategories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31" name="CustomShape 19"/>
          <p:cNvSpPr/>
          <p:nvPr/>
        </p:nvSpPr>
        <p:spPr>
          <a:xfrm>
            <a:off x="8155440" y="4609080"/>
            <a:ext cx="2063160" cy="1880280"/>
          </a:xfrm>
          <a:custGeom>
            <a:avLst/>
            <a:gdLst/>
            <a:ahLst/>
            <a:rect l="l" t="t" r="r" b="b"/>
            <a:pathLst>
              <a:path w="34090" h="33972">
                <a:moveTo>
                  <a:pt x="17046" y="1"/>
                </a:moveTo>
                <a:cubicBezTo>
                  <a:pt x="16894" y="1"/>
                  <a:pt x="16742" y="59"/>
                  <a:pt x="16626" y="174"/>
                </a:cubicBezTo>
                <a:lnTo>
                  <a:pt x="9933" y="6868"/>
                </a:lnTo>
                <a:cubicBezTo>
                  <a:pt x="9821" y="6978"/>
                  <a:pt x="9670" y="7041"/>
                  <a:pt x="9512" y="7041"/>
                </a:cubicBezTo>
                <a:cubicBezTo>
                  <a:pt x="9354" y="7041"/>
                  <a:pt x="9203" y="6978"/>
                  <a:pt x="9094" y="6868"/>
                </a:cubicBezTo>
                <a:lnTo>
                  <a:pt x="9087" y="6861"/>
                </a:lnTo>
                <a:cubicBezTo>
                  <a:pt x="8857" y="6629"/>
                  <a:pt x="8642" y="6175"/>
                  <a:pt x="8611" y="5850"/>
                </a:cubicBezTo>
                <a:cubicBezTo>
                  <a:pt x="8611" y="5850"/>
                  <a:pt x="8522" y="4941"/>
                  <a:pt x="7959" y="4378"/>
                </a:cubicBezTo>
                <a:cubicBezTo>
                  <a:pt x="7469" y="3863"/>
                  <a:pt x="6813" y="3605"/>
                  <a:pt x="6156" y="3605"/>
                </a:cubicBezTo>
                <a:cubicBezTo>
                  <a:pt x="5520" y="3605"/>
                  <a:pt x="4883" y="3847"/>
                  <a:pt x="4396" y="4333"/>
                </a:cubicBezTo>
                <a:cubicBezTo>
                  <a:pt x="3407" y="5322"/>
                  <a:pt x="3425" y="6932"/>
                  <a:pt x="4435" y="7898"/>
                </a:cubicBezTo>
                <a:cubicBezTo>
                  <a:pt x="5002" y="8462"/>
                  <a:pt x="5908" y="8553"/>
                  <a:pt x="5908" y="8553"/>
                </a:cubicBezTo>
                <a:cubicBezTo>
                  <a:pt x="6232" y="8583"/>
                  <a:pt x="6687" y="8797"/>
                  <a:pt x="6919" y="9027"/>
                </a:cubicBezTo>
                <a:lnTo>
                  <a:pt x="6926" y="9034"/>
                </a:lnTo>
                <a:cubicBezTo>
                  <a:pt x="7156" y="9267"/>
                  <a:pt x="7156" y="9642"/>
                  <a:pt x="6926" y="9875"/>
                </a:cubicBezTo>
                <a:lnTo>
                  <a:pt x="232" y="16567"/>
                </a:lnTo>
                <a:cubicBezTo>
                  <a:pt x="1" y="16798"/>
                  <a:pt x="1" y="17174"/>
                  <a:pt x="232" y="17406"/>
                </a:cubicBezTo>
                <a:lnTo>
                  <a:pt x="6411" y="23585"/>
                </a:lnTo>
                <a:lnTo>
                  <a:pt x="6926" y="24100"/>
                </a:lnTo>
                <a:cubicBezTo>
                  <a:pt x="6969" y="24141"/>
                  <a:pt x="7020" y="24173"/>
                  <a:pt x="7073" y="24197"/>
                </a:cubicBezTo>
                <a:cubicBezTo>
                  <a:pt x="7158" y="24244"/>
                  <a:pt x="7250" y="24269"/>
                  <a:pt x="7345" y="24273"/>
                </a:cubicBezTo>
                <a:cubicBezTo>
                  <a:pt x="7503" y="24273"/>
                  <a:pt x="7654" y="24211"/>
                  <a:pt x="7765" y="24101"/>
                </a:cubicBezTo>
                <a:lnTo>
                  <a:pt x="7839" y="24027"/>
                </a:lnTo>
                <a:cubicBezTo>
                  <a:pt x="8069" y="23796"/>
                  <a:pt x="8283" y="23341"/>
                  <a:pt x="8318" y="23013"/>
                </a:cubicBezTo>
                <a:cubicBezTo>
                  <a:pt x="8318" y="23013"/>
                  <a:pt x="8405" y="22107"/>
                  <a:pt x="8967" y="21541"/>
                </a:cubicBezTo>
                <a:cubicBezTo>
                  <a:pt x="9183" y="21324"/>
                  <a:pt x="9437" y="21149"/>
                  <a:pt x="9717" y="21026"/>
                </a:cubicBezTo>
                <a:cubicBezTo>
                  <a:pt x="10047" y="20876"/>
                  <a:pt x="10396" y="20805"/>
                  <a:pt x="10740" y="20805"/>
                </a:cubicBezTo>
                <a:cubicBezTo>
                  <a:pt x="11539" y="20805"/>
                  <a:pt x="12316" y="21191"/>
                  <a:pt x="12792" y="21886"/>
                </a:cubicBezTo>
                <a:cubicBezTo>
                  <a:pt x="13474" y="22879"/>
                  <a:pt x="13347" y="24218"/>
                  <a:pt x="12490" y="25064"/>
                </a:cubicBezTo>
                <a:cubicBezTo>
                  <a:pt x="12119" y="25437"/>
                  <a:pt x="11599" y="25600"/>
                  <a:pt x="11289" y="25668"/>
                </a:cubicBezTo>
                <a:cubicBezTo>
                  <a:pt x="11157" y="25704"/>
                  <a:pt x="11023" y="25732"/>
                  <a:pt x="10887" y="25749"/>
                </a:cubicBezTo>
                <a:cubicBezTo>
                  <a:pt x="10830" y="25757"/>
                  <a:pt x="10775" y="25769"/>
                  <a:pt x="10722" y="25785"/>
                </a:cubicBezTo>
                <a:cubicBezTo>
                  <a:pt x="10456" y="25871"/>
                  <a:pt x="10173" y="26027"/>
                  <a:pt x="10008" y="26193"/>
                </a:cubicBezTo>
                <a:lnTo>
                  <a:pt x="9933" y="26265"/>
                </a:lnTo>
                <a:cubicBezTo>
                  <a:pt x="9699" y="26497"/>
                  <a:pt x="9699" y="26875"/>
                  <a:pt x="9933" y="27106"/>
                </a:cubicBezTo>
                <a:lnTo>
                  <a:pt x="11412" y="28584"/>
                </a:lnTo>
                <a:lnTo>
                  <a:pt x="16625" y="33798"/>
                </a:lnTo>
                <a:cubicBezTo>
                  <a:pt x="16736" y="33908"/>
                  <a:pt x="16887" y="33972"/>
                  <a:pt x="17043" y="33972"/>
                </a:cubicBezTo>
                <a:cubicBezTo>
                  <a:pt x="17198" y="33970"/>
                  <a:pt x="17347" y="33910"/>
                  <a:pt x="17459" y="33802"/>
                </a:cubicBezTo>
                <a:lnTo>
                  <a:pt x="20636" y="30627"/>
                </a:lnTo>
                <a:lnTo>
                  <a:pt x="24073" y="27189"/>
                </a:lnTo>
                <a:cubicBezTo>
                  <a:pt x="24300" y="26955"/>
                  <a:pt x="24300" y="26581"/>
                  <a:pt x="24073" y="26348"/>
                </a:cubicBezTo>
                <a:lnTo>
                  <a:pt x="23953" y="26231"/>
                </a:lnTo>
                <a:cubicBezTo>
                  <a:pt x="23722" y="26001"/>
                  <a:pt x="23267" y="25783"/>
                  <a:pt x="22942" y="25754"/>
                </a:cubicBezTo>
                <a:cubicBezTo>
                  <a:pt x="22942" y="25754"/>
                  <a:pt x="22033" y="25665"/>
                  <a:pt x="21470" y="25100"/>
                </a:cubicBezTo>
                <a:cubicBezTo>
                  <a:pt x="20528" y="24086"/>
                  <a:pt x="20569" y="22503"/>
                  <a:pt x="21561" y="21539"/>
                </a:cubicBezTo>
                <a:cubicBezTo>
                  <a:pt x="22056" y="21057"/>
                  <a:pt x="22698" y="20816"/>
                  <a:pt x="23340" y="20816"/>
                </a:cubicBezTo>
                <a:cubicBezTo>
                  <a:pt x="23985" y="20816"/>
                  <a:pt x="24629" y="21059"/>
                  <a:pt x="25125" y="21544"/>
                </a:cubicBezTo>
                <a:cubicBezTo>
                  <a:pt x="25687" y="22107"/>
                  <a:pt x="25774" y="23017"/>
                  <a:pt x="25774" y="23017"/>
                </a:cubicBezTo>
                <a:cubicBezTo>
                  <a:pt x="25807" y="23341"/>
                  <a:pt x="26021" y="23796"/>
                  <a:pt x="26253" y="24027"/>
                </a:cubicBezTo>
                <a:lnTo>
                  <a:pt x="26325" y="24101"/>
                </a:lnTo>
                <a:cubicBezTo>
                  <a:pt x="26441" y="24216"/>
                  <a:pt x="26592" y="24274"/>
                  <a:pt x="26744" y="24274"/>
                </a:cubicBezTo>
                <a:cubicBezTo>
                  <a:pt x="26891" y="24274"/>
                  <a:pt x="27038" y="24219"/>
                  <a:pt x="27152" y="24110"/>
                </a:cubicBezTo>
                <a:lnTo>
                  <a:pt x="29878" y="21384"/>
                </a:lnTo>
                <a:lnTo>
                  <a:pt x="33774" y="17487"/>
                </a:lnTo>
                <a:cubicBezTo>
                  <a:pt x="33779" y="17482"/>
                  <a:pt x="33786" y="17482"/>
                  <a:pt x="33791" y="17476"/>
                </a:cubicBezTo>
                <a:lnTo>
                  <a:pt x="33860" y="17408"/>
                </a:lnTo>
                <a:cubicBezTo>
                  <a:pt x="34090" y="17174"/>
                  <a:pt x="34090" y="16798"/>
                  <a:pt x="33860" y="16567"/>
                </a:cubicBezTo>
                <a:lnTo>
                  <a:pt x="27166" y="9875"/>
                </a:lnTo>
                <a:cubicBezTo>
                  <a:pt x="26934" y="9643"/>
                  <a:pt x="26934" y="9267"/>
                  <a:pt x="27166" y="9036"/>
                </a:cubicBezTo>
                <a:lnTo>
                  <a:pt x="27283" y="8914"/>
                </a:lnTo>
                <a:cubicBezTo>
                  <a:pt x="27513" y="8684"/>
                  <a:pt x="27973" y="8469"/>
                  <a:pt x="28297" y="8437"/>
                </a:cubicBezTo>
                <a:cubicBezTo>
                  <a:pt x="28297" y="8437"/>
                  <a:pt x="29203" y="8349"/>
                  <a:pt x="29770" y="7786"/>
                </a:cubicBezTo>
                <a:cubicBezTo>
                  <a:pt x="30769" y="6818"/>
                  <a:pt x="30782" y="5219"/>
                  <a:pt x="29799" y="4235"/>
                </a:cubicBezTo>
                <a:cubicBezTo>
                  <a:pt x="29311" y="3748"/>
                  <a:pt x="28674" y="3505"/>
                  <a:pt x="28036" y="3505"/>
                </a:cubicBezTo>
                <a:cubicBezTo>
                  <a:pt x="27385" y="3505"/>
                  <a:pt x="26735" y="3758"/>
                  <a:pt x="26246" y="4263"/>
                </a:cubicBezTo>
                <a:cubicBezTo>
                  <a:pt x="25685" y="4826"/>
                  <a:pt x="25594" y="5735"/>
                  <a:pt x="25594" y="5735"/>
                </a:cubicBezTo>
                <a:cubicBezTo>
                  <a:pt x="25563" y="6060"/>
                  <a:pt x="25350" y="6514"/>
                  <a:pt x="25119" y="6746"/>
                </a:cubicBezTo>
                <a:lnTo>
                  <a:pt x="24998" y="6866"/>
                </a:lnTo>
                <a:cubicBezTo>
                  <a:pt x="24883" y="6982"/>
                  <a:pt x="24731" y="7040"/>
                  <a:pt x="24579" y="7040"/>
                </a:cubicBezTo>
                <a:cubicBezTo>
                  <a:pt x="24427" y="7040"/>
                  <a:pt x="24275" y="6982"/>
                  <a:pt x="24159" y="6866"/>
                </a:cubicBezTo>
                <a:lnTo>
                  <a:pt x="17466" y="174"/>
                </a:lnTo>
                <a:cubicBezTo>
                  <a:pt x="17350" y="59"/>
                  <a:pt x="17198" y="1"/>
                  <a:pt x="17046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</a:rPr>
              <a:t>isPreferredBy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Products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Range: Customers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Inverse of: hasPreferences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32" name="CustomShape 20"/>
          <p:cNvSpPr/>
          <p:nvPr/>
        </p:nvSpPr>
        <p:spPr>
          <a:xfrm>
            <a:off x="9977040" y="101520"/>
            <a:ext cx="2062800" cy="1880280"/>
          </a:xfrm>
          <a:custGeom>
            <a:avLst/>
            <a:gdLst/>
            <a:ahLst/>
            <a:rect l="l" t="t" r="r" b="b"/>
            <a:pathLst>
              <a:path w="34086" h="33972">
                <a:moveTo>
                  <a:pt x="17043" y="1"/>
                </a:moveTo>
                <a:cubicBezTo>
                  <a:pt x="16887" y="1"/>
                  <a:pt x="16736" y="61"/>
                  <a:pt x="16624" y="172"/>
                </a:cubicBezTo>
                <a:lnTo>
                  <a:pt x="9932" y="6866"/>
                </a:lnTo>
                <a:cubicBezTo>
                  <a:pt x="9701" y="7099"/>
                  <a:pt x="9701" y="7475"/>
                  <a:pt x="9932" y="7709"/>
                </a:cubicBezTo>
                <a:lnTo>
                  <a:pt x="10003" y="7779"/>
                </a:lnTo>
                <a:cubicBezTo>
                  <a:pt x="10235" y="8009"/>
                  <a:pt x="10689" y="8223"/>
                  <a:pt x="11014" y="8254"/>
                </a:cubicBezTo>
                <a:cubicBezTo>
                  <a:pt x="11014" y="8254"/>
                  <a:pt x="11923" y="8345"/>
                  <a:pt x="12486" y="8907"/>
                </a:cubicBezTo>
                <a:cubicBezTo>
                  <a:pt x="13430" y="9883"/>
                  <a:pt x="13420" y="11436"/>
                  <a:pt x="12459" y="12397"/>
                </a:cubicBezTo>
                <a:cubicBezTo>
                  <a:pt x="11973" y="12885"/>
                  <a:pt x="11335" y="13129"/>
                  <a:pt x="10697" y="13129"/>
                </a:cubicBezTo>
                <a:cubicBezTo>
                  <a:pt x="10074" y="13129"/>
                  <a:pt x="9450" y="12896"/>
                  <a:pt x="8968" y="12430"/>
                </a:cubicBezTo>
                <a:cubicBezTo>
                  <a:pt x="8402" y="11864"/>
                  <a:pt x="8314" y="10958"/>
                  <a:pt x="8314" y="10958"/>
                </a:cubicBezTo>
                <a:cubicBezTo>
                  <a:pt x="8280" y="10633"/>
                  <a:pt x="8067" y="10178"/>
                  <a:pt x="7835" y="9948"/>
                </a:cubicBezTo>
                <a:lnTo>
                  <a:pt x="7765" y="9873"/>
                </a:lnTo>
                <a:cubicBezTo>
                  <a:pt x="7653" y="9763"/>
                  <a:pt x="7502" y="9701"/>
                  <a:pt x="7344" y="9699"/>
                </a:cubicBezTo>
                <a:cubicBezTo>
                  <a:pt x="7186" y="9699"/>
                  <a:pt x="7037" y="9763"/>
                  <a:pt x="6926" y="9873"/>
                </a:cubicBezTo>
                <a:lnTo>
                  <a:pt x="232" y="16566"/>
                </a:lnTo>
                <a:cubicBezTo>
                  <a:pt x="0" y="16800"/>
                  <a:pt x="0" y="17174"/>
                  <a:pt x="232" y="17406"/>
                </a:cubicBezTo>
                <a:lnTo>
                  <a:pt x="6170" y="23347"/>
                </a:lnTo>
                <a:lnTo>
                  <a:pt x="6167" y="23347"/>
                </a:lnTo>
                <a:lnTo>
                  <a:pt x="6929" y="24109"/>
                </a:lnTo>
                <a:cubicBezTo>
                  <a:pt x="7154" y="24343"/>
                  <a:pt x="7152" y="24712"/>
                  <a:pt x="6924" y="24942"/>
                </a:cubicBezTo>
                <a:lnTo>
                  <a:pt x="6805" y="25059"/>
                </a:lnTo>
                <a:cubicBezTo>
                  <a:pt x="6574" y="25290"/>
                  <a:pt x="6119" y="25508"/>
                  <a:pt x="5794" y="25537"/>
                </a:cubicBezTo>
                <a:cubicBezTo>
                  <a:pt x="5794" y="25537"/>
                  <a:pt x="4883" y="25625"/>
                  <a:pt x="4322" y="26188"/>
                </a:cubicBezTo>
                <a:cubicBezTo>
                  <a:pt x="3610" y="26900"/>
                  <a:pt x="3397" y="27971"/>
                  <a:pt x="3781" y="28903"/>
                </a:cubicBezTo>
                <a:cubicBezTo>
                  <a:pt x="4167" y="29833"/>
                  <a:pt x="5075" y="30441"/>
                  <a:pt x="6083" y="30441"/>
                </a:cubicBezTo>
                <a:cubicBezTo>
                  <a:pt x="6102" y="30441"/>
                  <a:pt x="6119" y="30436"/>
                  <a:pt x="6138" y="30436"/>
                </a:cubicBezTo>
                <a:cubicBezTo>
                  <a:pt x="6148" y="30436"/>
                  <a:pt x="6158" y="30437"/>
                  <a:pt x="6170" y="30437"/>
                </a:cubicBezTo>
                <a:cubicBezTo>
                  <a:pt x="6173" y="30437"/>
                  <a:pt x="6175" y="30437"/>
                  <a:pt x="6177" y="30437"/>
                </a:cubicBezTo>
                <a:cubicBezTo>
                  <a:pt x="6835" y="30437"/>
                  <a:pt x="7466" y="30175"/>
                  <a:pt x="7933" y="29710"/>
                </a:cubicBezTo>
                <a:cubicBezTo>
                  <a:pt x="8494" y="29145"/>
                  <a:pt x="8582" y="28239"/>
                  <a:pt x="8582" y="28239"/>
                </a:cubicBezTo>
                <a:cubicBezTo>
                  <a:pt x="8614" y="27911"/>
                  <a:pt x="8829" y="27456"/>
                  <a:pt x="9059" y="27225"/>
                </a:cubicBezTo>
                <a:lnTo>
                  <a:pt x="9129" y="27154"/>
                </a:lnTo>
                <a:cubicBezTo>
                  <a:pt x="9243" y="27043"/>
                  <a:pt x="9394" y="26981"/>
                  <a:pt x="9551" y="26981"/>
                </a:cubicBezTo>
                <a:cubicBezTo>
                  <a:pt x="9708" y="26981"/>
                  <a:pt x="9859" y="27043"/>
                  <a:pt x="9970" y="27154"/>
                </a:cubicBezTo>
                <a:lnTo>
                  <a:pt x="11033" y="28217"/>
                </a:lnTo>
                <a:lnTo>
                  <a:pt x="11033" y="28211"/>
                </a:lnTo>
                <a:lnTo>
                  <a:pt x="16621" y="33800"/>
                </a:lnTo>
                <a:cubicBezTo>
                  <a:pt x="16734" y="33909"/>
                  <a:pt x="16885" y="33971"/>
                  <a:pt x="17043" y="33971"/>
                </a:cubicBezTo>
                <a:cubicBezTo>
                  <a:pt x="17192" y="33970"/>
                  <a:pt x="17337" y="33913"/>
                  <a:pt x="17445" y="33810"/>
                </a:cubicBezTo>
                <a:cubicBezTo>
                  <a:pt x="17450" y="33805"/>
                  <a:pt x="17457" y="33803"/>
                  <a:pt x="17462" y="33800"/>
                </a:cubicBezTo>
                <a:lnTo>
                  <a:pt x="23088" y="28172"/>
                </a:lnTo>
                <a:lnTo>
                  <a:pt x="24154" y="27106"/>
                </a:lnTo>
                <a:cubicBezTo>
                  <a:pt x="24209" y="27053"/>
                  <a:pt x="24274" y="27010"/>
                  <a:pt x="24346" y="26981"/>
                </a:cubicBezTo>
                <a:cubicBezTo>
                  <a:pt x="24418" y="26951"/>
                  <a:pt x="24494" y="26937"/>
                  <a:pt x="24569" y="26937"/>
                </a:cubicBezTo>
                <a:cubicBezTo>
                  <a:pt x="24724" y="26937"/>
                  <a:pt x="24876" y="26998"/>
                  <a:pt x="24990" y="27113"/>
                </a:cubicBezTo>
                <a:lnTo>
                  <a:pt x="25063" y="27187"/>
                </a:lnTo>
                <a:cubicBezTo>
                  <a:pt x="25067" y="27190"/>
                  <a:pt x="25070" y="27195"/>
                  <a:pt x="25074" y="27199"/>
                </a:cubicBezTo>
                <a:cubicBezTo>
                  <a:pt x="25274" y="27444"/>
                  <a:pt x="25450" y="27834"/>
                  <a:pt x="25480" y="28124"/>
                </a:cubicBezTo>
                <a:cubicBezTo>
                  <a:pt x="25480" y="28124"/>
                  <a:pt x="25556" y="28865"/>
                  <a:pt x="25985" y="29423"/>
                </a:cubicBezTo>
                <a:cubicBezTo>
                  <a:pt x="26049" y="29516"/>
                  <a:pt x="26119" y="29603"/>
                  <a:pt x="26198" y="29684"/>
                </a:cubicBezTo>
                <a:cubicBezTo>
                  <a:pt x="26689" y="30182"/>
                  <a:pt x="27336" y="30431"/>
                  <a:pt x="27983" y="30431"/>
                </a:cubicBezTo>
                <a:cubicBezTo>
                  <a:pt x="28624" y="30431"/>
                  <a:pt x="29265" y="30187"/>
                  <a:pt x="29754" y="29698"/>
                </a:cubicBezTo>
                <a:cubicBezTo>
                  <a:pt x="30737" y="28716"/>
                  <a:pt x="30732" y="27120"/>
                  <a:pt x="29742" y="26143"/>
                </a:cubicBezTo>
                <a:cubicBezTo>
                  <a:pt x="29667" y="26069"/>
                  <a:pt x="29584" y="26001"/>
                  <a:pt x="29497" y="25941"/>
                </a:cubicBezTo>
                <a:cubicBezTo>
                  <a:pt x="28937" y="25500"/>
                  <a:pt x="28182" y="25421"/>
                  <a:pt x="28182" y="25421"/>
                </a:cubicBezTo>
                <a:cubicBezTo>
                  <a:pt x="27878" y="25392"/>
                  <a:pt x="27470" y="25203"/>
                  <a:pt x="27226" y="24990"/>
                </a:cubicBezTo>
                <a:lnTo>
                  <a:pt x="27168" y="24932"/>
                </a:lnTo>
                <a:cubicBezTo>
                  <a:pt x="26938" y="24703"/>
                  <a:pt x="26936" y="24331"/>
                  <a:pt x="27164" y="24099"/>
                </a:cubicBezTo>
                <a:lnTo>
                  <a:pt x="29146" y="22115"/>
                </a:lnTo>
                <a:lnTo>
                  <a:pt x="33856" y="17407"/>
                </a:lnTo>
                <a:cubicBezTo>
                  <a:pt x="33861" y="17402"/>
                  <a:pt x="33861" y="17397"/>
                  <a:pt x="33866" y="17392"/>
                </a:cubicBezTo>
                <a:cubicBezTo>
                  <a:pt x="34086" y="17160"/>
                  <a:pt x="34081" y="16795"/>
                  <a:pt x="33856" y="16566"/>
                </a:cubicBezTo>
                <a:lnTo>
                  <a:pt x="27162" y="9873"/>
                </a:lnTo>
                <a:cubicBezTo>
                  <a:pt x="27052" y="9764"/>
                  <a:pt x="26905" y="9701"/>
                  <a:pt x="26750" y="9701"/>
                </a:cubicBezTo>
                <a:cubicBezTo>
                  <a:pt x="26748" y="9701"/>
                  <a:pt x="26746" y="9701"/>
                  <a:pt x="26744" y="9701"/>
                </a:cubicBezTo>
                <a:cubicBezTo>
                  <a:pt x="26586" y="9701"/>
                  <a:pt x="26435" y="9763"/>
                  <a:pt x="26323" y="9873"/>
                </a:cubicBezTo>
                <a:lnTo>
                  <a:pt x="26249" y="9948"/>
                </a:lnTo>
                <a:cubicBezTo>
                  <a:pt x="26019" y="10178"/>
                  <a:pt x="25803" y="10635"/>
                  <a:pt x="25774" y="10961"/>
                </a:cubicBezTo>
                <a:cubicBezTo>
                  <a:pt x="25774" y="10961"/>
                  <a:pt x="25685" y="11869"/>
                  <a:pt x="25122" y="12434"/>
                </a:cubicBezTo>
                <a:cubicBezTo>
                  <a:pt x="24634" y="12928"/>
                  <a:pt x="23990" y="13175"/>
                  <a:pt x="23347" y="13175"/>
                </a:cubicBezTo>
                <a:cubicBezTo>
                  <a:pt x="22709" y="13175"/>
                  <a:pt x="22072" y="12932"/>
                  <a:pt x="21586" y="12446"/>
                </a:cubicBezTo>
                <a:cubicBezTo>
                  <a:pt x="20608" y="11467"/>
                  <a:pt x="20613" y="9881"/>
                  <a:pt x="21598" y="8910"/>
                </a:cubicBezTo>
                <a:cubicBezTo>
                  <a:pt x="22163" y="8347"/>
                  <a:pt x="23071" y="8258"/>
                  <a:pt x="23071" y="8258"/>
                </a:cubicBezTo>
                <a:cubicBezTo>
                  <a:pt x="23395" y="8227"/>
                  <a:pt x="23850" y="8014"/>
                  <a:pt x="24080" y="7782"/>
                </a:cubicBezTo>
                <a:lnTo>
                  <a:pt x="24159" y="7709"/>
                </a:lnTo>
                <a:cubicBezTo>
                  <a:pt x="24389" y="7475"/>
                  <a:pt x="24389" y="7099"/>
                  <a:pt x="24159" y="6866"/>
                </a:cubicBezTo>
                <a:lnTo>
                  <a:pt x="17465" y="172"/>
                </a:lnTo>
                <a:cubicBezTo>
                  <a:pt x="17352" y="63"/>
                  <a:pt x="17201" y="1"/>
                  <a:pt x="17043" y="1"/>
                </a:cubicBezTo>
                <a:close/>
              </a:path>
            </a:pathLst>
          </a:custGeom>
          <a:solidFill>
            <a:srgbClr val="c70929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Calibri"/>
              </a:rPr>
              <a:t>isContactOf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Domain: ContactInfo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Ranges: SexShop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33" name="CustomShape 21"/>
          <p:cNvSpPr/>
          <p:nvPr/>
        </p:nvSpPr>
        <p:spPr>
          <a:xfrm>
            <a:off x="11815920" y="630936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5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 flipV="1">
            <a:off x="8272800" y="3744360"/>
            <a:ext cx="199224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c70929"/>
          </a:solidFill>
          <a:ln w="19080">
            <a:solidFill>
              <a:srgbClr val="435d7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Data Properties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CustomShape 3"/>
          <p:cNvSpPr/>
          <p:nvPr/>
        </p:nvSpPr>
        <p:spPr>
          <a:xfrm flipV="1">
            <a:off x="2689920" y="3754440"/>
            <a:ext cx="508824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c70929"/>
          </a:solidFill>
          <a:ln w="19080">
            <a:solidFill>
              <a:srgbClr val="435d74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7" name="Group 4"/>
          <p:cNvGrpSpPr/>
          <p:nvPr/>
        </p:nvGrpSpPr>
        <p:grpSpPr>
          <a:xfrm>
            <a:off x="1560240" y="2886840"/>
            <a:ext cx="1211760" cy="1420560"/>
            <a:chOff x="1560240" y="2886840"/>
            <a:chExt cx="1211760" cy="1420560"/>
          </a:xfrm>
        </p:grpSpPr>
        <p:sp>
          <p:nvSpPr>
            <p:cNvPr id="238" name="CustomShape 5"/>
            <p:cNvSpPr/>
            <p:nvPr/>
          </p:nvSpPr>
          <p:spPr>
            <a:xfrm flipV="1">
              <a:off x="2169000" y="2886840"/>
              <a:ext cx="360" cy="52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70929"/>
            </a:solidFill>
            <a:ln w="9360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6"/>
            <p:cNvSpPr/>
            <p:nvPr/>
          </p:nvSpPr>
          <p:spPr>
            <a:xfrm>
              <a:off x="1565280" y="3223080"/>
              <a:ext cx="1206720" cy="1084320"/>
            </a:xfrm>
            <a:prstGeom prst="ellipse">
              <a:avLst/>
            </a:prstGeom>
            <a:solidFill>
              <a:srgbClr val="c70929"/>
            </a:solidFill>
            <a:ln w="19080">
              <a:solidFill>
                <a:srgbClr val="bac8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7"/>
            <p:cNvSpPr/>
            <p:nvPr/>
          </p:nvSpPr>
          <p:spPr>
            <a:xfrm>
              <a:off x="1560240" y="3428280"/>
              <a:ext cx="1207800" cy="721440"/>
            </a:xfrm>
            <a:prstGeom prst="ellipse">
              <a:avLst/>
            </a:prstGeom>
            <a:solidFill>
              <a:srgbClr val="c709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ffffff"/>
                  </a:solidFill>
                  <a:latin typeface="Roboto"/>
                  <a:ea typeface="Roboto"/>
                </a:rPr>
                <a:t>hasBodyMeasurements</a:t>
              </a:r>
              <a:endParaRPr b="0" lang="el-GR" sz="1050" spc="-1" strike="noStrike">
                <a:latin typeface="Arial"/>
              </a:endParaRPr>
            </a:p>
          </p:txBody>
        </p:sp>
      </p:grpSp>
      <p:grpSp>
        <p:nvGrpSpPr>
          <p:cNvPr id="241" name="Group 8"/>
          <p:cNvGrpSpPr/>
          <p:nvPr/>
        </p:nvGrpSpPr>
        <p:grpSpPr>
          <a:xfrm>
            <a:off x="3547440" y="3168000"/>
            <a:ext cx="1132560" cy="1480320"/>
            <a:chOff x="3547440" y="3168000"/>
            <a:chExt cx="1132560" cy="1480320"/>
          </a:xfrm>
        </p:grpSpPr>
        <p:sp>
          <p:nvSpPr>
            <p:cNvPr id="242" name="CustomShape 9"/>
            <p:cNvSpPr/>
            <p:nvPr/>
          </p:nvSpPr>
          <p:spPr>
            <a:xfrm>
              <a:off x="4039560" y="4150800"/>
              <a:ext cx="360" cy="497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70929"/>
            </a:solidFill>
            <a:ln w="9360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10"/>
            <p:cNvSpPr/>
            <p:nvPr/>
          </p:nvSpPr>
          <p:spPr>
            <a:xfrm>
              <a:off x="3547440" y="3168000"/>
              <a:ext cx="1132560" cy="1147680"/>
            </a:xfrm>
            <a:prstGeom prst="ellipse">
              <a:avLst/>
            </a:prstGeom>
            <a:solidFill>
              <a:srgbClr val="c70929"/>
            </a:solidFill>
            <a:ln w="19080">
              <a:solidFill>
                <a:srgbClr val="bac8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11"/>
            <p:cNvSpPr/>
            <p:nvPr/>
          </p:nvSpPr>
          <p:spPr>
            <a:xfrm>
              <a:off x="3673440" y="3312000"/>
              <a:ext cx="734040" cy="839520"/>
            </a:xfrm>
            <a:prstGeom prst="ellipse">
              <a:avLst/>
            </a:prstGeom>
            <a:solidFill>
              <a:srgbClr val="c709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5" name="Group 12"/>
          <p:cNvGrpSpPr/>
          <p:nvPr/>
        </p:nvGrpSpPr>
        <p:grpSpPr>
          <a:xfrm>
            <a:off x="5383080" y="2829960"/>
            <a:ext cx="1041480" cy="1498320"/>
            <a:chOff x="5383080" y="2829960"/>
            <a:chExt cx="1041480" cy="1498320"/>
          </a:xfrm>
        </p:grpSpPr>
        <p:sp>
          <p:nvSpPr>
            <p:cNvPr id="246" name="CustomShape 13"/>
            <p:cNvSpPr/>
            <p:nvPr/>
          </p:nvSpPr>
          <p:spPr>
            <a:xfrm rot="10800000">
              <a:off x="5835600" y="2829960"/>
              <a:ext cx="360" cy="532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70929"/>
            </a:solidFill>
            <a:ln w="9360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14"/>
            <p:cNvSpPr/>
            <p:nvPr/>
          </p:nvSpPr>
          <p:spPr>
            <a:xfrm>
              <a:off x="5383080" y="3223440"/>
              <a:ext cx="1041480" cy="1104840"/>
            </a:xfrm>
            <a:prstGeom prst="ellipse">
              <a:avLst/>
            </a:prstGeom>
            <a:solidFill>
              <a:srgbClr val="c70929"/>
            </a:solidFill>
            <a:ln w="19080">
              <a:solidFill>
                <a:srgbClr val="bac8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15"/>
            <p:cNvSpPr/>
            <p:nvPr/>
          </p:nvSpPr>
          <p:spPr>
            <a:xfrm>
              <a:off x="5498640" y="3362040"/>
              <a:ext cx="673920" cy="807120"/>
            </a:xfrm>
            <a:prstGeom prst="ellipse">
              <a:avLst/>
            </a:prstGeom>
            <a:solidFill>
              <a:srgbClr val="c709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9" name="Group 16"/>
          <p:cNvGrpSpPr/>
          <p:nvPr/>
        </p:nvGrpSpPr>
        <p:grpSpPr>
          <a:xfrm>
            <a:off x="7778520" y="3223440"/>
            <a:ext cx="1042200" cy="1424880"/>
            <a:chOff x="7778520" y="3223440"/>
            <a:chExt cx="1042200" cy="1424880"/>
          </a:xfrm>
        </p:grpSpPr>
        <p:sp>
          <p:nvSpPr>
            <p:cNvPr id="250" name="CustomShape 17"/>
            <p:cNvSpPr/>
            <p:nvPr/>
          </p:nvSpPr>
          <p:spPr>
            <a:xfrm>
              <a:off x="8231400" y="4169880"/>
              <a:ext cx="360" cy="47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c70929"/>
            </a:solidFill>
            <a:ln w="9360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18"/>
            <p:cNvSpPr/>
            <p:nvPr/>
          </p:nvSpPr>
          <p:spPr>
            <a:xfrm>
              <a:off x="7778520" y="3223440"/>
              <a:ext cx="1042200" cy="1063440"/>
            </a:xfrm>
            <a:prstGeom prst="ellipse">
              <a:avLst/>
            </a:prstGeom>
            <a:solidFill>
              <a:srgbClr val="c70929"/>
            </a:solidFill>
            <a:ln w="19080">
              <a:solidFill>
                <a:srgbClr val="bac8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19"/>
            <p:cNvSpPr/>
            <p:nvPr/>
          </p:nvSpPr>
          <p:spPr>
            <a:xfrm>
              <a:off x="7894080" y="3362040"/>
              <a:ext cx="673920" cy="807120"/>
            </a:xfrm>
            <a:prstGeom prst="ellipse">
              <a:avLst/>
            </a:prstGeom>
            <a:solidFill>
              <a:srgbClr val="c709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3" name="CustomShape 20"/>
          <p:cNvSpPr/>
          <p:nvPr/>
        </p:nvSpPr>
        <p:spPr>
          <a:xfrm>
            <a:off x="1561320" y="1908000"/>
            <a:ext cx="1233000" cy="272880"/>
          </a:xfrm>
          <a:prstGeom prst="ellipse">
            <a:avLst/>
          </a:prstGeom>
          <a:solidFill>
            <a:srgbClr val="c70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Roboto"/>
                <a:ea typeface="Roboto"/>
              </a:rPr>
              <a:t>hasChestSize</a:t>
            </a:r>
            <a:endParaRPr b="0" lang="el-GR" sz="800" spc="-1" strike="noStrike">
              <a:latin typeface="Arial"/>
            </a:endParaRPr>
          </a:p>
        </p:txBody>
      </p:sp>
      <p:sp>
        <p:nvSpPr>
          <p:cNvPr id="254" name="CustomShape 21"/>
          <p:cNvSpPr/>
          <p:nvPr/>
        </p:nvSpPr>
        <p:spPr>
          <a:xfrm>
            <a:off x="1378080" y="1852920"/>
            <a:ext cx="1599120" cy="383400"/>
          </a:xfrm>
          <a:prstGeom prst="ellipse">
            <a:avLst/>
          </a:prstGeom>
          <a:solidFill>
            <a:srgbClr val="c70929"/>
          </a:solidFill>
          <a:ln w="19080">
            <a:solidFill>
              <a:srgbClr val="bac8d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2"/>
          <p:cNvSpPr/>
          <p:nvPr/>
        </p:nvSpPr>
        <p:spPr>
          <a:xfrm>
            <a:off x="1561320" y="2501280"/>
            <a:ext cx="1233000" cy="272880"/>
          </a:xfrm>
          <a:prstGeom prst="ellipse">
            <a:avLst/>
          </a:prstGeom>
          <a:solidFill>
            <a:srgbClr val="c70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Roboto"/>
                <a:ea typeface="Roboto"/>
              </a:rPr>
              <a:t>hasWaistSize</a:t>
            </a:r>
            <a:endParaRPr b="0" lang="el-GR" sz="800" spc="-1" strike="noStrike">
              <a:latin typeface="Arial"/>
            </a:endParaRPr>
          </a:p>
        </p:txBody>
      </p:sp>
      <p:sp>
        <p:nvSpPr>
          <p:cNvPr id="256" name="CustomShape 23"/>
          <p:cNvSpPr/>
          <p:nvPr/>
        </p:nvSpPr>
        <p:spPr>
          <a:xfrm>
            <a:off x="1378080" y="2482560"/>
            <a:ext cx="1599120" cy="383400"/>
          </a:xfrm>
          <a:prstGeom prst="ellipse">
            <a:avLst/>
          </a:prstGeom>
          <a:solidFill>
            <a:srgbClr val="c70929"/>
          </a:solidFill>
          <a:ln w="19080">
            <a:solidFill>
              <a:srgbClr val="bac8d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4"/>
          <p:cNvSpPr/>
          <p:nvPr/>
        </p:nvSpPr>
        <p:spPr>
          <a:xfrm flipV="1">
            <a:off x="2172960" y="2080080"/>
            <a:ext cx="360" cy="52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35d7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5"/>
          <p:cNvSpPr/>
          <p:nvPr/>
        </p:nvSpPr>
        <p:spPr>
          <a:xfrm flipH="1" flipV="1">
            <a:off x="2184840" y="4266000"/>
            <a:ext cx="360" cy="51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35d7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6"/>
          <p:cNvSpPr/>
          <p:nvPr/>
        </p:nvSpPr>
        <p:spPr>
          <a:xfrm>
            <a:off x="1447560" y="4517640"/>
            <a:ext cx="1420920" cy="1062000"/>
          </a:xfrm>
          <a:prstGeom prst="rect">
            <a:avLst/>
          </a:prstGeom>
          <a:solidFill>
            <a:srgbClr val="c70929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Domain: Consumers</a:t>
            </a: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Range xsd:string</a:t>
            </a: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Functional </a:t>
            </a: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Each individual can have unique meassurements   </a:t>
            </a:r>
            <a:endParaRPr b="0" lang="el-GR" sz="900" spc="-1" strike="noStrike">
              <a:latin typeface="Arial"/>
            </a:endParaRPr>
          </a:p>
        </p:txBody>
      </p:sp>
      <p:sp>
        <p:nvSpPr>
          <p:cNvPr id="260" name="CustomShape 27"/>
          <p:cNvSpPr/>
          <p:nvPr/>
        </p:nvSpPr>
        <p:spPr>
          <a:xfrm flipV="1">
            <a:off x="2983320" y="2040840"/>
            <a:ext cx="57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35d7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8"/>
          <p:cNvSpPr/>
          <p:nvPr/>
        </p:nvSpPr>
        <p:spPr>
          <a:xfrm flipV="1">
            <a:off x="3013920" y="2650320"/>
            <a:ext cx="566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35d7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29"/>
          <p:cNvSpPr/>
          <p:nvPr/>
        </p:nvSpPr>
        <p:spPr>
          <a:xfrm>
            <a:off x="3612600" y="4538520"/>
            <a:ext cx="1818360" cy="1056240"/>
          </a:xfrm>
          <a:prstGeom prst="rect">
            <a:avLst/>
          </a:prstGeom>
          <a:solidFill>
            <a:srgbClr val="c70929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Domain: Products </a:t>
            </a: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Range xsd:string</a:t>
            </a: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Functional </a:t>
            </a:r>
            <a:endParaRPr b="0" lang="el-GR" sz="9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Each product can only have one price value.</a:t>
            </a:r>
            <a:endParaRPr b="0" lang="el-GR" sz="900" spc="-1" strike="noStrike">
              <a:latin typeface="Arial"/>
            </a:endParaRPr>
          </a:p>
        </p:txBody>
      </p:sp>
      <p:sp>
        <p:nvSpPr>
          <p:cNvPr id="263" name="CustomShape 30"/>
          <p:cNvSpPr/>
          <p:nvPr/>
        </p:nvSpPr>
        <p:spPr>
          <a:xfrm>
            <a:off x="3615840" y="1847880"/>
            <a:ext cx="1377360" cy="464040"/>
          </a:xfrm>
          <a:prstGeom prst="rect">
            <a:avLst/>
          </a:prstGeom>
          <a:solidFill>
            <a:srgbClr val="c70929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the size of individual's chest</a:t>
            </a:r>
            <a:endParaRPr b="0" lang="el-GR" sz="900" spc="-1" strike="noStrike">
              <a:latin typeface="Arial"/>
            </a:endParaRPr>
          </a:p>
        </p:txBody>
      </p:sp>
      <p:sp>
        <p:nvSpPr>
          <p:cNvPr id="264" name="CustomShape 31"/>
          <p:cNvSpPr/>
          <p:nvPr/>
        </p:nvSpPr>
        <p:spPr>
          <a:xfrm>
            <a:off x="3615840" y="2430000"/>
            <a:ext cx="1377360" cy="464040"/>
          </a:xfrm>
          <a:prstGeom prst="rect">
            <a:avLst/>
          </a:prstGeom>
          <a:solidFill>
            <a:srgbClr val="c70929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the size of individual’s waist</a:t>
            </a:r>
            <a:endParaRPr b="0" lang="el-GR" sz="900" spc="-1" strike="noStrike">
              <a:latin typeface="Arial"/>
            </a:endParaRPr>
          </a:p>
        </p:txBody>
      </p:sp>
      <p:sp>
        <p:nvSpPr>
          <p:cNvPr id="265" name="CustomShape 32"/>
          <p:cNvSpPr/>
          <p:nvPr/>
        </p:nvSpPr>
        <p:spPr>
          <a:xfrm>
            <a:off x="5380200" y="2016000"/>
            <a:ext cx="1833480" cy="798840"/>
          </a:xfrm>
          <a:prstGeom prst="rect">
            <a:avLst/>
          </a:prstGeom>
          <a:solidFill>
            <a:srgbClr val="c70929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Domain: Products</a:t>
            </a: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Range xsd:string</a:t>
            </a: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Functional (unique identification)</a:t>
            </a:r>
            <a:endParaRPr b="0" lang="el-GR" sz="900" spc="-1" strike="noStrike">
              <a:latin typeface="Arial"/>
            </a:endParaRPr>
          </a:p>
        </p:txBody>
      </p:sp>
      <p:sp>
        <p:nvSpPr>
          <p:cNvPr id="266" name="CustomShape 33"/>
          <p:cNvSpPr/>
          <p:nvPr/>
        </p:nvSpPr>
        <p:spPr>
          <a:xfrm>
            <a:off x="7591320" y="4533840"/>
            <a:ext cx="1718280" cy="996840"/>
          </a:xfrm>
          <a:prstGeom prst="rect">
            <a:avLst/>
          </a:prstGeom>
          <a:solidFill>
            <a:srgbClr val="c70929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Domain: Employees</a:t>
            </a: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Range xsd:string</a:t>
            </a: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9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Not Functional as Employees can have more than one role (job) in the company</a:t>
            </a:r>
            <a:endParaRPr b="0" lang="el-GR" sz="900" spc="-1" strike="noStrike">
              <a:latin typeface="Arial"/>
            </a:endParaRPr>
          </a:p>
        </p:txBody>
      </p:sp>
      <p:sp>
        <p:nvSpPr>
          <p:cNvPr id="267" name="CustomShape 34"/>
          <p:cNvSpPr/>
          <p:nvPr/>
        </p:nvSpPr>
        <p:spPr>
          <a:xfrm>
            <a:off x="1431000" y="1862280"/>
            <a:ext cx="1521000" cy="377640"/>
          </a:xfrm>
          <a:prstGeom prst="ellipse">
            <a:avLst/>
          </a:prstGeom>
          <a:solidFill>
            <a:srgbClr val="c70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ffffff"/>
                </a:solidFill>
                <a:latin typeface="Roboto"/>
                <a:ea typeface="Roboto"/>
              </a:rPr>
              <a:t>hasChestSize</a:t>
            </a:r>
            <a:endParaRPr b="0" lang="el-GR" sz="1050" spc="-1" strike="noStrike">
              <a:latin typeface="Arial"/>
            </a:endParaRPr>
          </a:p>
        </p:txBody>
      </p:sp>
      <p:sp>
        <p:nvSpPr>
          <p:cNvPr id="268" name="CustomShape 35"/>
          <p:cNvSpPr/>
          <p:nvPr/>
        </p:nvSpPr>
        <p:spPr>
          <a:xfrm>
            <a:off x="1373760" y="2518560"/>
            <a:ext cx="1566360" cy="263520"/>
          </a:xfrm>
          <a:prstGeom prst="ellipse">
            <a:avLst/>
          </a:prstGeom>
          <a:solidFill>
            <a:srgbClr val="c70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ffffff"/>
                </a:solidFill>
                <a:latin typeface="Roboto"/>
                <a:ea typeface="Roboto"/>
              </a:rPr>
              <a:t>hasWeistSize</a:t>
            </a:r>
            <a:endParaRPr b="0" lang="el-GR" sz="1050" spc="-1" strike="noStrike">
              <a:latin typeface="Arial"/>
            </a:endParaRPr>
          </a:p>
        </p:txBody>
      </p:sp>
      <p:sp>
        <p:nvSpPr>
          <p:cNvPr id="269" name="CustomShape 36"/>
          <p:cNvSpPr/>
          <p:nvPr/>
        </p:nvSpPr>
        <p:spPr>
          <a:xfrm>
            <a:off x="3547440" y="3312000"/>
            <a:ext cx="1111680" cy="916560"/>
          </a:xfrm>
          <a:prstGeom prst="ellipse">
            <a:avLst/>
          </a:prstGeom>
          <a:solidFill>
            <a:srgbClr val="c70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ffffff"/>
                </a:solidFill>
                <a:latin typeface="Roboto"/>
                <a:ea typeface="Roboto"/>
              </a:rPr>
              <a:t>hasPrice</a:t>
            </a:r>
            <a:endParaRPr b="0" lang="el-GR" sz="1050" spc="-1" strike="noStrike">
              <a:latin typeface="Arial"/>
            </a:endParaRPr>
          </a:p>
        </p:txBody>
      </p:sp>
      <p:grpSp>
        <p:nvGrpSpPr>
          <p:cNvPr id="270" name="Group 37"/>
          <p:cNvGrpSpPr/>
          <p:nvPr/>
        </p:nvGrpSpPr>
        <p:grpSpPr>
          <a:xfrm>
            <a:off x="5383080" y="3210480"/>
            <a:ext cx="1045080" cy="1110960"/>
            <a:chOff x="5383080" y="3210480"/>
            <a:chExt cx="1045080" cy="1110960"/>
          </a:xfrm>
        </p:grpSpPr>
        <p:sp>
          <p:nvSpPr>
            <p:cNvPr id="271" name="CustomShape 38"/>
            <p:cNvSpPr/>
            <p:nvPr/>
          </p:nvSpPr>
          <p:spPr>
            <a:xfrm>
              <a:off x="5383080" y="3210480"/>
              <a:ext cx="1045080" cy="1110960"/>
            </a:xfrm>
            <a:prstGeom prst="ellipse">
              <a:avLst/>
            </a:prstGeom>
            <a:noFill/>
            <a:ln w="19080">
              <a:solidFill>
                <a:srgbClr val="bac8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39"/>
            <p:cNvSpPr/>
            <p:nvPr/>
          </p:nvSpPr>
          <p:spPr>
            <a:xfrm>
              <a:off x="5498280" y="3347280"/>
              <a:ext cx="835560" cy="816840"/>
            </a:xfrm>
            <a:prstGeom prst="ellipse">
              <a:avLst/>
            </a:prstGeom>
            <a:solidFill>
              <a:srgbClr val="c709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ffffff"/>
                  </a:solidFill>
                  <a:latin typeface="Roboto"/>
                  <a:ea typeface="Roboto"/>
                </a:rPr>
                <a:t>hasID</a:t>
              </a:r>
              <a:endParaRPr b="0" lang="el-GR" sz="1050" spc="-1" strike="noStrike">
                <a:latin typeface="Arial"/>
              </a:endParaRPr>
            </a:p>
          </p:txBody>
        </p:sp>
      </p:grpSp>
      <p:grpSp>
        <p:nvGrpSpPr>
          <p:cNvPr id="273" name="Group 40"/>
          <p:cNvGrpSpPr/>
          <p:nvPr/>
        </p:nvGrpSpPr>
        <p:grpSpPr>
          <a:xfrm>
            <a:off x="7786440" y="3210120"/>
            <a:ext cx="1039680" cy="1090440"/>
            <a:chOff x="7786440" y="3210120"/>
            <a:chExt cx="1039680" cy="1090440"/>
          </a:xfrm>
        </p:grpSpPr>
        <p:sp>
          <p:nvSpPr>
            <p:cNvPr id="274" name="CustomShape 41"/>
            <p:cNvSpPr/>
            <p:nvPr/>
          </p:nvSpPr>
          <p:spPr>
            <a:xfrm>
              <a:off x="7786440" y="3210120"/>
              <a:ext cx="1039680" cy="1090440"/>
            </a:xfrm>
            <a:prstGeom prst="ellipse">
              <a:avLst/>
            </a:prstGeom>
            <a:noFill/>
            <a:ln w="19080">
              <a:solidFill>
                <a:srgbClr val="bac8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42"/>
            <p:cNvSpPr/>
            <p:nvPr/>
          </p:nvSpPr>
          <p:spPr>
            <a:xfrm>
              <a:off x="7874280" y="3337920"/>
              <a:ext cx="924120" cy="856440"/>
            </a:xfrm>
            <a:prstGeom prst="ellipse">
              <a:avLst/>
            </a:prstGeom>
            <a:solidFill>
              <a:srgbClr val="c709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ffffff"/>
                  </a:solidFill>
                  <a:latin typeface="Roboto"/>
                  <a:ea typeface="Roboto"/>
                </a:rPr>
                <a:t>hasJob</a:t>
              </a:r>
              <a:endParaRPr b="0" lang="el-GR" sz="1050" spc="-1" strike="noStrike">
                <a:latin typeface="Arial"/>
              </a:endParaRPr>
            </a:p>
          </p:txBody>
        </p:sp>
      </p:grpSp>
      <p:sp>
        <p:nvSpPr>
          <p:cNvPr id="276" name="CustomShape 43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6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77" name="CustomShape 44"/>
          <p:cNvSpPr/>
          <p:nvPr/>
        </p:nvSpPr>
        <p:spPr>
          <a:xfrm>
            <a:off x="9910800" y="1723680"/>
            <a:ext cx="1833480" cy="1151280"/>
          </a:xfrm>
          <a:prstGeom prst="rect">
            <a:avLst/>
          </a:prstGeom>
          <a:solidFill>
            <a:srgbClr val="c70929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Domain: Employees </a:t>
            </a: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Range xsd:string</a:t>
            </a:r>
            <a:endParaRPr b="0" lang="el-GR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9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Roboto Light"/>
                <a:ea typeface="Roboto Light"/>
              </a:rPr>
              <a:t>not functional as Employees with more responsibilities receive more salaries</a:t>
            </a:r>
            <a:endParaRPr b="0" lang="el-GR" sz="900" spc="-1" strike="noStrike">
              <a:latin typeface="Arial"/>
            </a:endParaRPr>
          </a:p>
        </p:txBody>
      </p:sp>
      <p:grpSp>
        <p:nvGrpSpPr>
          <p:cNvPr id="278" name="Group 45"/>
          <p:cNvGrpSpPr/>
          <p:nvPr/>
        </p:nvGrpSpPr>
        <p:grpSpPr>
          <a:xfrm>
            <a:off x="10240560" y="2874960"/>
            <a:ext cx="1207440" cy="1445040"/>
            <a:chOff x="10240560" y="2874960"/>
            <a:chExt cx="1207440" cy="1445040"/>
          </a:xfrm>
        </p:grpSpPr>
        <p:sp>
          <p:nvSpPr>
            <p:cNvPr id="279" name="CustomShape 46"/>
            <p:cNvSpPr/>
            <p:nvPr/>
          </p:nvSpPr>
          <p:spPr>
            <a:xfrm>
              <a:off x="10902600" y="2874960"/>
              <a:ext cx="360" cy="42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435d7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47"/>
            <p:cNvSpPr/>
            <p:nvPr/>
          </p:nvSpPr>
          <p:spPr>
            <a:xfrm>
              <a:off x="10247760" y="3285720"/>
              <a:ext cx="1193400" cy="1034280"/>
            </a:xfrm>
            <a:prstGeom prst="ellipse">
              <a:avLst/>
            </a:prstGeom>
            <a:noFill/>
            <a:ln w="19080">
              <a:solidFill>
                <a:srgbClr val="bac8d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48"/>
            <p:cNvSpPr/>
            <p:nvPr/>
          </p:nvSpPr>
          <p:spPr>
            <a:xfrm>
              <a:off x="10240560" y="3285720"/>
              <a:ext cx="1207440" cy="1011240"/>
            </a:xfrm>
            <a:prstGeom prst="ellipse">
              <a:avLst/>
            </a:prstGeom>
            <a:solidFill>
              <a:srgbClr val="c709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50" spc="-1" strike="noStrike">
                  <a:solidFill>
                    <a:srgbClr val="ffffff"/>
                  </a:solidFill>
                  <a:latin typeface="Roboto"/>
                  <a:ea typeface="Roboto"/>
                </a:rPr>
                <a:t>hasSalary</a:t>
              </a:r>
              <a:endParaRPr b="0" lang="el-GR" sz="105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863280" y="-59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Product Categories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470880" y="1207800"/>
            <a:ext cx="1074960" cy="970560"/>
          </a:xfrm>
          <a:prstGeom prst="ellipse">
            <a:avLst/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</a:rPr>
              <a:t>Based on Material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418680" y="2637720"/>
            <a:ext cx="1074960" cy="970560"/>
          </a:xfrm>
          <a:prstGeom prst="ellipse">
            <a:avLst/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  <a:ea typeface="Calibri"/>
              </a:rPr>
              <a:t>Based on Size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418680" y="4068000"/>
            <a:ext cx="1074960" cy="970560"/>
          </a:xfrm>
          <a:prstGeom prst="ellipse">
            <a:avLst/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  <a:ea typeface="Calibri"/>
              </a:rPr>
              <a:t>BDSM 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  <a:ea typeface="Calibri"/>
              </a:rPr>
              <a:t>Products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470880" y="5487480"/>
            <a:ext cx="1074960" cy="970560"/>
          </a:xfrm>
          <a:prstGeom prst="ellipse">
            <a:avLst/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  <a:ea typeface="Calibri"/>
              </a:rPr>
              <a:t>Combo 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  <a:ea typeface="Calibri"/>
              </a:rPr>
              <a:t>Products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4477680" y="1523880"/>
            <a:ext cx="1074960" cy="970560"/>
          </a:xfrm>
          <a:prstGeom prst="ellipse">
            <a:avLst/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  <a:ea typeface="Calibri"/>
              </a:rPr>
              <a:t>Dildos 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4477680" y="2954160"/>
            <a:ext cx="1074960" cy="970560"/>
          </a:xfrm>
          <a:prstGeom prst="ellipse">
            <a:avLst/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</a:rPr>
              <a:t>Drug Store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4477680" y="4454640"/>
            <a:ext cx="1074960" cy="941760"/>
          </a:xfrm>
          <a:prstGeom prst="ellipse">
            <a:avLst/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  <a:ea typeface="Calibri"/>
              </a:rPr>
              <a:t>Funny 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  <a:ea typeface="Calibri"/>
              </a:rPr>
              <a:t>Edible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290" name="CustomShape 9"/>
          <p:cNvSpPr/>
          <p:nvPr/>
        </p:nvSpPr>
        <p:spPr>
          <a:xfrm>
            <a:off x="8481240" y="1186920"/>
            <a:ext cx="1074960" cy="970560"/>
          </a:xfrm>
          <a:prstGeom prst="ellipse">
            <a:avLst/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</a:rPr>
              <a:t>Lingerie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291" name="CustomShape 10"/>
          <p:cNvSpPr/>
          <p:nvPr/>
        </p:nvSpPr>
        <p:spPr>
          <a:xfrm>
            <a:off x="8481240" y="2616840"/>
            <a:ext cx="1074960" cy="970560"/>
          </a:xfrm>
          <a:prstGeom prst="ellipse">
            <a:avLst/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  <a:ea typeface="Calibri"/>
              </a:rPr>
              <a:t>Shibari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8481240" y="4047120"/>
            <a:ext cx="1074960" cy="970560"/>
          </a:xfrm>
          <a:prstGeom prst="ellipse">
            <a:avLst/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</a:rPr>
              <a:t>Toys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8481240" y="5561640"/>
            <a:ext cx="1084320" cy="970560"/>
          </a:xfrm>
          <a:prstGeom prst="ellipse">
            <a:avLst/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2f2f2"/>
                </a:solidFill>
                <a:latin typeface="Calibri"/>
                <a:ea typeface="Calibri"/>
              </a:rPr>
              <a:t>Vibrators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1545480" y="1474920"/>
            <a:ext cx="371160" cy="441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14"/>
          <p:cNvSpPr/>
          <p:nvPr/>
        </p:nvSpPr>
        <p:spPr>
          <a:xfrm>
            <a:off x="1493280" y="2883960"/>
            <a:ext cx="371160" cy="441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15"/>
          <p:cNvSpPr/>
          <p:nvPr/>
        </p:nvSpPr>
        <p:spPr>
          <a:xfrm>
            <a:off x="1493280" y="4313880"/>
            <a:ext cx="371160" cy="441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6"/>
          <p:cNvSpPr/>
          <p:nvPr/>
        </p:nvSpPr>
        <p:spPr>
          <a:xfrm>
            <a:off x="5552280" y="1822320"/>
            <a:ext cx="399960" cy="47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17"/>
          <p:cNvSpPr/>
          <p:nvPr/>
        </p:nvSpPr>
        <p:spPr>
          <a:xfrm>
            <a:off x="5552280" y="3200400"/>
            <a:ext cx="399960" cy="47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18"/>
          <p:cNvSpPr/>
          <p:nvPr/>
        </p:nvSpPr>
        <p:spPr>
          <a:xfrm>
            <a:off x="5552280" y="4672080"/>
            <a:ext cx="399960" cy="47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19"/>
          <p:cNvSpPr/>
          <p:nvPr/>
        </p:nvSpPr>
        <p:spPr>
          <a:xfrm>
            <a:off x="1955160" y="1366920"/>
            <a:ext cx="2228400" cy="73116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Combo| Cotton| Glass| Latex| Satin| Silicone| Silk| Vegan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301" name="CustomShape 20"/>
          <p:cNvSpPr/>
          <p:nvPr/>
        </p:nvSpPr>
        <p:spPr>
          <a:xfrm>
            <a:off x="1919160" y="2840040"/>
            <a:ext cx="2228400" cy="54864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L | M | S | XL | XS | XXL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302" name="CustomShape 21"/>
          <p:cNvSpPr/>
          <p:nvPr/>
        </p:nvSpPr>
        <p:spPr>
          <a:xfrm>
            <a:off x="1919160" y="3854880"/>
            <a:ext cx="2228400" cy="142344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Blindfolds | CollarLeash | Cuffs | Gags| NipplePlay | Paddles| Tickers| VeganOrganicToys | Whips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Disjoint with: Funny Edible, Vibrators, Drug Store, Lingerie, Dildos, Toys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200" spc="-1" strike="noStrike">
              <a:latin typeface="Arial"/>
            </a:endParaRPr>
          </a:p>
        </p:txBody>
      </p:sp>
      <p:sp>
        <p:nvSpPr>
          <p:cNvPr id="303" name="CustomShape 22"/>
          <p:cNvSpPr/>
          <p:nvPr/>
        </p:nvSpPr>
        <p:spPr>
          <a:xfrm>
            <a:off x="9524160" y="1423440"/>
            <a:ext cx="399960" cy="47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3"/>
          <p:cNvSpPr/>
          <p:nvPr/>
        </p:nvSpPr>
        <p:spPr>
          <a:xfrm>
            <a:off x="9524160" y="2874600"/>
            <a:ext cx="399960" cy="47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24"/>
          <p:cNvSpPr/>
          <p:nvPr/>
        </p:nvSpPr>
        <p:spPr>
          <a:xfrm>
            <a:off x="9524160" y="4252320"/>
            <a:ext cx="399960" cy="47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5"/>
          <p:cNvSpPr/>
          <p:nvPr/>
        </p:nvSpPr>
        <p:spPr>
          <a:xfrm>
            <a:off x="9524160" y="5819400"/>
            <a:ext cx="399960" cy="47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c87b0"/>
          </a:solidFill>
          <a:ln>
            <a:solidFill>
              <a:srgbClr val="5e1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26"/>
          <p:cNvSpPr/>
          <p:nvPr/>
        </p:nvSpPr>
        <p:spPr>
          <a:xfrm>
            <a:off x="6017040" y="1935000"/>
            <a:ext cx="2028600" cy="27432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Glass | Realistic |Steel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308" name="CustomShape 27"/>
          <p:cNvSpPr/>
          <p:nvPr/>
        </p:nvSpPr>
        <p:spPr>
          <a:xfrm>
            <a:off x="6017040" y="2564640"/>
            <a:ext cx="2028600" cy="173448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AnnalDesensitizers | Condoms | DelayProducts | Lubricants | MassageCandles | MassageOils | Pherormones | TamponCups | VeganCondoms | VeganLubricants | VeganMassageCandles | VeganMassageOils |VeganOrganic|VeganToysCleaners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309" name="CustomShape 28"/>
          <p:cNvSpPr/>
          <p:nvPr/>
        </p:nvSpPr>
        <p:spPr>
          <a:xfrm>
            <a:off x="6017040" y="4690080"/>
            <a:ext cx="2028600" cy="45684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BachelorParty | Funny| Games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310" name="CustomShape 29"/>
          <p:cNvSpPr/>
          <p:nvPr/>
        </p:nvSpPr>
        <p:spPr>
          <a:xfrm>
            <a:off x="9954000" y="1168920"/>
            <a:ext cx="2028600" cy="100440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Babydolls  | Bras | CorsetsBustiers | Costumes  | Dresses Skirts| Fetish Latex | Gloves | MenUnderwear | Panties| Stocking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311" name="CustomShape 30"/>
          <p:cNvSpPr/>
          <p:nvPr/>
        </p:nvSpPr>
        <p:spPr>
          <a:xfrm>
            <a:off x="9956160" y="2694960"/>
            <a:ext cx="2028600" cy="82188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Bamboo Silk Ropes | Double Rope Wrist Cuffs | Rigging Plates | Soft Cotton Ropes | Suspension Rings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312" name="CustomShape 31"/>
          <p:cNvSpPr/>
          <p:nvPr/>
        </p:nvSpPr>
        <p:spPr>
          <a:xfrm>
            <a:off x="9956160" y="3598560"/>
            <a:ext cx="2028600" cy="180648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2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Anal Toys (Beads / Douche / Plugs) | Couple Toys (Sleeves / StrapOn / Swings) | Men Toys ( Cockrings/ Dolls / Masturbators) | WomenToys ( Buttεrflies / DuoBalls)</a:t>
            </a:r>
            <a:endParaRPr b="0" lang="el-G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Vegan Products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313" name="CustomShape 32"/>
          <p:cNvSpPr/>
          <p:nvPr/>
        </p:nvSpPr>
        <p:spPr>
          <a:xfrm>
            <a:off x="9956160" y="5740920"/>
            <a:ext cx="2028600" cy="63936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2f2f2"/>
                </a:solidFill>
                <a:latin typeface="Calibri"/>
              </a:rPr>
              <a:t>Combo| Cotton| Glass| Latex| Satin| Silicone| Silk| Vegan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314" name="CustomShape 33"/>
          <p:cNvSpPr/>
          <p:nvPr/>
        </p:nvSpPr>
        <p:spPr>
          <a:xfrm>
            <a:off x="11684160" y="649224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7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2f2f2"/>
                </a:solidFill>
                <a:latin typeface="Calibri Light"/>
              </a:rPr>
              <a:t>SURPRISE, SURPRISE !! 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6" name="Picture 8" descr="A picture containing looking, staring, eyes, close&#10;&#10;Description automatically generated"/>
          <p:cNvPicPr/>
          <p:nvPr/>
        </p:nvPicPr>
        <p:blipFill>
          <a:blip r:embed="rId2"/>
          <a:stretch/>
        </p:blipFill>
        <p:spPr>
          <a:xfrm>
            <a:off x="2239920" y="1836360"/>
            <a:ext cx="7722000" cy="3738600"/>
          </a:xfrm>
          <a:prstGeom prst="rect">
            <a:avLst/>
          </a:prstGeom>
          <a:ln>
            <a:noFill/>
          </a:ln>
        </p:spPr>
      </p:pic>
      <p:sp>
        <p:nvSpPr>
          <p:cNvPr id="317" name="CustomShape 2"/>
          <p:cNvSpPr/>
          <p:nvPr/>
        </p:nvSpPr>
        <p:spPr>
          <a:xfrm>
            <a:off x="11653560" y="6217920"/>
            <a:ext cx="4467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Calibri"/>
              </a:rPr>
              <a:t>8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LibreOffice/6.4.4.2$Windows_x86 LibreOffice_project/3d775be2011f3886db32dfd395a6a6d1ca2630ff</Application>
  <Words>1170</Words>
  <Paragraphs>406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2021-07-15T16:46:06Z</dcterms:created>
  <dc:creator>Iris Kleopa</dc:creator>
  <dc:description/>
  <dc:language>el-GR</dc:language>
  <cp:lastModifiedBy/>
  <dcterms:modified xsi:type="dcterms:W3CDTF">2022-09-06T11:28:08Z</dcterms:modified>
  <cp:revision>437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45</vt:i4>
  </property>
</Properties>
</file>